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3"/>
  </p:notesMasterIdLst>
  <p:sldIdLst>
    <p:sldId id="260" r:id="rId2"/>
  </p:sldIdLst>
  <p:sldSz cx="23774400" cy="17830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16" userDrawn="1">
          <p15:clr>
            <a:srgbClr val="A4A3A4"/>
          </p15:clr>
        </p15:guide>
        <p15:guide id="2" pos="748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FA0B83-75F5-6952-FCDC-3AF1742A64FC}" name="Miguez,Nataly Gisel" initials="NM" userId="S::nataly.miguez@ufl.edu::0e26901a-9ed1-4063-a78b-0cf6c14343de" providerId="AD"/>
  <p188:author id="{B3F027A0-9531-085A-8371-7043F8B4454E}" name="Callaghan, Corey T." initials="CC" userId="S::c.callaghan@ufl.edu::310e31a0-b7a8-4195-bc8e-d8d204871032" providerId="AD"/>
  <p188:author id="{9FB58DBE-6DBC-F200-EBF4-1BE21078C8D3}" name="Corey Callaghan" initials="CC" userId="S::z5118870@ad.unsw.edu.au::dc2c7a55-2d69-41b1-a30d-33c43b50c7d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D75"/>
    <a:srgbClr val="FDF7BD"/>
    <a:srgbClr val="FECE76"/>
    <a:srgbClr val="EE4117"/>
    <a:srgbClr val="774B2C"/>
    <a:srgbClr val="D73629"/>
    <a:srgbClr val="EF6839"/>
    <a:srgbClr val="4682B4"/>
    <a:srgbClr val="CFD3D4"/>
    <a:srgbClr val="7F0021"/>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07" autoAdjust="0"/>
    <p:restoredTop sz="94801" autoAdjust="0"/>
  </p:normalViewPr>
  <p:slideViewPr>
    <p:cSldViewPr>
      <p:cViewPr varScale="1">
        <p:scale>
          <a:sx n="23" d="100"/>
          <a:sy n="23" d="100"/>
        </p:scale>
        <p:origin x="1796" y="12"/>
      </p:cViewPr>
      <p:guideLst>
        <p:guide orient="horz" pos="5616"/>
        <p:guide pos="74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8B625B-38C8-4009-8750-46B8B40D6DF5}" type="datetimeFigureOut">
              <a:rPr lang="en-US" smtClean="0"/>
              <a:t>1/22/2024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D889DE-6ABB-4C5C-AC51-7564CD218939}" type="slidenum">
              <a:rPr lang="en-US" smtClean="0"/>
              <a:t>‹#›</a:t>
            </a:fld>
            <a:endParaRPr lang="en-US"/>
          </a:p>
        </p:txBody>
      </p:sp>
    </p:spTree>
    <p:extLst>
      <p:ext uri="{BB962C8B-B14F-4D97-AF65-F5344CB8AC3E}">
        <p14:creationId xmlns:p14="http://schemas.microsoft.com/office/powerpoint/2010/main" val="738960523"/>
      </p:ext>
    </p:extLst>
  </p:cSld>
  <p:clrMap bg1="lt1" tx1="dk1" bg2="lt2" tx2="dk2" accent1="accent1" accent2="accent2" accent3="accent3" accent4="accent4" accent5="accent5" accent6="accent6" hlink="hlink" folHlink="folHlink"/>
  <p:notesStyle>
    <a:lvl1pPr marL="0" algn="l" defTabSz="538372" rtl="0" eaLnBrk="1" latinLnBrk="0" hangingPunct="1">
      <a:defRPr sz="650" kern="1200">
        <a:solidFill>
          <a:schemeClr val="tx1"/>
        </a:solidFill>
        <a:latin typeface="+mn-lt"/>
        <a:ea typeface="+mn-ea"/>
        <a:cs typeface="+mn-cs"/>
      </a:defRPr>
    </a:lvl1pPr>
    <a:lvl2pPr marL="269186" algn="l" defTabSz="538372" rtl="0" eaLnBrk="1" latinLnBrk="0" hangingPunct="1">
      <a:defRPr sz="650" kern="1200">
        <a:solidFill>
          <a:schemeClr val="tx1"/>
        </a:solidFill>
        <a:latin typeface="+mn-lt"/>
        <a:ea typeface="+mn-ea"/>
        <a:cs typeface="+mn-cs"/>
      </a:defRPr>
    </a:lvl2pPr>
    <a:lvl3pPr marL="538372" algn="l" defTabSz="538372" rtl="0" eaLnBrk="1" latinLnBrk="0" hangingPunct="1">
      <a:defRPr sz="650" kern="1200">
        <a:solidFill>
          <a:schemeClr val="tx1"/>
        </a:solidFill>
        <a:latin typeface="+mn-lt"/>
        <a:ea typeface="+mn-ea"/>
        <a:cs typeface="+mn-cs"/>
      </a:defRPr>
    </a:lvl3pPr>
    <a:lvl4pPr marL="807557" algn="l" defTabSz="538372" rtl="0" eaLnBrk="1" latinLnBrk="0" hangingPunct="1">
      <a:defRPr sz="650" kern="1200">
        <a:solidFill>
          <a:schemeClr val="tx1"/>
        </a:solidFill>
        <a:latin typeface="+mn-lt"/>
        <a:ea typeface="+mn-ea"/>
        <a:cs typeface="+mn-cs"/>
      </a:defRPr>
    </a:lvl4pPr>
    <a:lvl5pPr marL="1076743" algn="l" defTabSz="538372" rtl="0" eaLnBrk="1" latinLnBrk="0" hangingPunct="1">
      <a:defRPr sz="650" kern="1200">
        <a:solidFill>
          <a:schemeClr val="tx1"/>
        </a:solidFill>
        <a:latin typeface="+mn-lt"/>
        <a:ea typeface="+mn-ea"/>
        <a:cs typeface="+mn-cs"/>
      </a:defRPr>
    </a:lvl5pPr>
    <a:lvl6pPr marL="1345928" algn="l" defTabSz="538372" rtl="0" eaLnBrk="1" latinLnBrk="0" hangingPunct="1">
      <a:defRPr sz="650" kern="1200">
        <a:solidFill>
          <a:schemeClr val="tx1"/>
        </a:solidFill>
        <a:latin typeface="+mn-lt"/>
        <a:ea typeface="+mn-ea"/>
        <a:cs typeface="+mn-cs"/>
      </a:defRPr>
    </a:lvl6pPr>
    <a:lvl7pPr marL="1615114" algn="l" defTabSz="538372" rtl="0" eaLnBrk="1" latinLnBrk="0" hangingPunct="1">
      <a:defRPr sz="650" kern="1200">
        <a:solidFill>
          <a:schemeClr val="tx1"/>
        </a:solidFill>
        <a:latin typeface="+mn-lt"/>
        <a:ea typeface="+mn-ea"/>
        <a:cs typeface="+mn-cs"/>
      </a:defRPr>
    </a:lvl7pPr>
    <a:lvl8pPr marL="1884299" algn="l" defTabSz="538372" rtl="0" eaLnBrk="1" latinLnBrk="0" hangingPunct="1">
      <a:defRPr sz="650" kern="1200">
        <a:solidFill>
          <a:schemeClr val="tx1"/>
        </a:solidFill>
        <a:latin typeface="+mn-lt"/>
        <a:ea typeface="+mn-ea"/>
        <a:cs typeface="+mn-cs"/>
      </a:defRPr>
    </a:lvl8pPr>
    <a:lvl9pPr marL="2153485" algn="l" defTabSz="538372" rtl="0" eaLnBrk="1" latinLnBrk="0" hangingPunct="1">
      <a:defRPr sz="6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D889DE-6ABB-4C5C-AC51-7564CD218939}" type="slidenum">
              <a:rPr lang="en-US" smtClean="0"/>
              <a:t>1</a:t>
            </a:fld>
            <a:endParaRPr lang="en-US"/>
          </a:p>
        </p:txBody>
      </p:sp>
    </p:spTree>
    <p:extLst>
      <p:ext uri="{BB962C8B-B14F-4D97-AF65-F5344CB8AC3E}">
        <p14:creationId xmlns:p14="http://schemas.microsoft.com/office/powerpoint/2010/main" val="368724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C39A-3F1C-9217-AC16-322F168B2D6D}"/>
              </a:ext>
            </a:extLst>
          </p:cNvPr>
          <p:cNvSpPr>
            <a:spLocks noGrp="1"/>
          </p:cNvSpPr>
          <p:nvPr>
            <p:ph type="ctrTitle"/>
          </p:nvPr>
        </p:nvSpPr>
        <p:spPr>
          <a:xfrm>
            <a:off x="2971800" y="2918144"/>
            <a:ext cx="17830800" cy="6207760"/>
          </a:xfrm>
        </p:spPr>
        <p:txBody>
          <a:bodyPr anchor="b"/>
          <a:lstStyle>
            <a:lvl1pPr algn="ctr">
              <a:defRPr sz="11700"/>
            </a:lvl1pPr>
          </a:lstStyle>
          <a:p>
            <a:r>
              <a:rPr lang="en-US"/>
              <a:t>Click to edit Master title style</a:t>
            </a:r>
          </a:p>
        </p:txBody>
      </p:sp>
      <p:sp>
        <p:nvSpPr>
          <p:cNvPr id="3" name="Subtitle 2">
            <a:extLst>
              <a:ext uri="{FF2B5EF4-FFF2-40B4-BE49-F238E27FC236}">
                <a16:creationId xmlns:a16="http://schemas.microsoft.com/office/drawing/2014/main" id="{7AD46094-A768-5BFD-042B-CFB25B6843DF}"/>
              </a:ext>
            </a:extLst>
          </p:cNvPr>
          <p:cNvSpPr>
            <a:spLocks noGrp="1"/>
          </p:cNvSpPr>
          <p:nvPr>
            <p:ph type="subTitle" idx="1"/>
          </p:nvPr>
        </p:nvSpPr>
        <p:spPr>
          <a:xfrm>
            <a:off x="2971800" y="9365299"/>
            <a:ext cx="17830800" cy="4304981"/>
          </a:xfrm>
        </p:spPr>
        <p:txBody>
          <a:bodyPr/>
          <a:lstStyle>
            <a:lvl1pPr marL="0" indent="0" algn="ctr">
              <a:buNone/>
              <a:defRPr sz="4680"/>
            </a:lvl1pPr>
            <a:lvl2pPr marL="891540" indent="0" algn="ctr">
              <a:buNone/>
              <a:defRPr sz="3900"/>
            </a:lvl2pPr>
            <a:lvl3pPr marL="1783080" indent="0" algn="ctr">
              <a:buNone/>
              <a:defRPr sz="3510"/>
            </a:lvl3pPr>
            <a:lvl4pPr marL="2674620" indent="0" algn="ctr">
              <a:buNone/>
              <a:defRPr sz="3120"/>
            </a:lvl4pPr>
            <a:lvl5pPr marL="3566160" indent="0" algn="ctr">
              <a:buNone/>
              <a:defRPr sz="3120"/>
            </a:lvl5pPr>
            <a:lvl6pPr marL="4457700" indent="0" algn="ctr">
              <a:buNone/>
              <a:defRPr sz="3120"/>
            </a:lvl6pPr>
            <a:lvl7pPr marL="5349240" indent="0" algn="ctr">
              <a:buNone/>
              <a:defRPr sz="3120"/>
            </a:lvl7pPr>
            <a:lvl8pPr marL="6240780" indent="0" algn="ctr">
              <a:buNone/>
              <a:defRPr sz="3120"/>
            </a:lvl8pPr>
            <a:lvl9pPr marL="7132320" indent="0" algn="ctr">
              <a:buNone/>
              <a:defRPr sz="3120"/>
            </a:lvl9pPr>
          </a:lstStyle>
          <a:p>
            <a:r>
              <a:rPr lang="en-US"/>
              <a:t>Click to edit Master subtitle style</a:t>
            </a:r>
          </a:p>
        </p:txBody>
      </p:sp>
      <p:sp>
        <p:nvSpPr>
          <p:cNvPr id="4" name="Date Placeholder 3">
            <a:extLst>
              <a:ext uri="{FF2B5EF4-FFF2-40B4-BE49-F238E27FC236}">
                <a16:creationId xmlns:a16="http://schemas.microsoft.com/office/drawing/2014/main" id="{17516633-1B1C-8862-0CBA-721893C365FE}"/>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5" name="Footer Placeholder 4">
            <a:extLst>
              <a:ext uri="{FF2B5EF4-FFF2-40B4-BE49-F238E27FC236}">
                <a16:creationId xmlns:a16="http://schemas.microsoft.com/office/drawing/2014/main" id="{85D6B384-1D96-DD18-2069-A0E8F481F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07440-3B78-66B1-4656-B34E7EE24600}"/>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776063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881E-1F07-CEE5-0DF2-63E054418D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46FFDD-9725-B52E-4647-0CCBCD67B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8AA17C-7240-333B-4FAF-F8655843937F}"/>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5" name="Footer Placeholder 4">
            <a:extLst>
              <a:ext uri="{FF2B5EF4-FFF2-40B4-BE49-F238E27FC236}">
                <a16:creationId xmlns:a16="http://schemas.microsoft.com/office/drawing/2014/main" id="{5641B085-933B-3983-D1F9-3ED2240BE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24040-DAED-B036-64BC-F4C8EE2E7188}"/>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353111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8475F2-5833-1FC8-9D97-83EC27FA3098}"/>
              </a:ext>
            </a:extLst>
          </p:cNvPr>
          <p:cNvSpPr>
            <a:spLocks noGrp="1"/>
          </p:cNvSpPr>
          <p:nvPr>
            <p:ph type="title" orient="vert"/>
          </p:nvPr>
        </p:nvSpPr>
        <p:spPr>
          <a:xfrm>
            <a:off x="17013555" y="949325"/>
            <a:ext cx="5126355" cy="151107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1AF300-B320-E6B9-C547-DDBADDD8B3FF}"/>
              </a:ext>
            </a:extLst>
          </p:cNvPr>
          <p:cNvSpPr>
            <a:spLocks noGrp="1"/>
          </p:cNvSpPr>
          <p:nvPr>
            <p:ph type="body" orient="vert" idx="1"/>
          </p:nvPr>
        </p:nvSpPr>
        <p:spPr>
          <a:xfrm>
            <a:off x="1634490" y="949325"/>
            <a:ext cx="15081885" cy="151107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C5C2E-AD21-E88F-0DC1-9B0C37975768}"/>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5" name="Footer Placeholder 4">
            <a:extLst>
              <a:ext uri="{FF2B5EF4-FFF2-40B4-BE49-F238E27FC236}">
                <a16:creationId xmlns:a16="http://schemas.microsoft.com/office/drawing/2014/main" id="{B12BDFBF-147F-E459-39B0-7E0C9AB90A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70B93-CA44-65B6-28FA-2F50A0944A82}"/>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4154766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SMI Poster Multi-Column Orange &amp; Blue">
    <p:spTree>
      <p:nvGrpSpPr>
        <p:cNvPr id="1" name=""/>
        <p:cNvGrpSpPr/>
        <p:nvPr/>
      </p:nvGrpSpPr>
      <p:grpSpPr>
        <a:xfrm>
          <a:off x="0" y="0"/>
          <a:ext cx="0" cy="0"/>
          <a:chOff x="0" y="0"/>
          <a:chExt cx="0" cy="0"/>
        </a:xfrm>
      </p:grpSpPr>
      <p:sp>
        <p:nvSpPr>
          <p:cNvPr id="7" name="Rectangle 6"/>
          <p:cNvSpPr/>
          <p:nvPr userDrawn="1"/>
        </p:nvSpPr>
        <p:spPr>
          <a:xfrm>
            <a:off x="0" y="17087850"/>
            <a:ext cx="23774400" cy="742950"/>
          </a:xfrm>
          <a:prstGeom prst="rect">
            <a:avLst/>
          </a:prstGeom>
          <a:solidFill>
            <a:srgbClr val="EB632D"/>
          </a:solidFill>
          <a:effectLst>
            <a:outerShdw blurRad="50800" dist="76200" dir="162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40373" tIns="20186" rIns="40373" bIns="20186" rtlCol="0" anchor="ctr"/>
          <a:lstStyle/>
          <a:p>
            <a:pPr algn="ctr"/>
            <a:endParaRPr lang="en-US" sz="4193"/>
          </a:p>
        </p:txBody>
      </p:sp>
      <p:sp>
        <p:nvSpPr>
          <p:cNvPr id="6" name="Rectangle 5"/>
          <p:cNvSpPr/>
          <p:nvPr userDrawn="1"/>
        </p:nvSpPr>
        <p:spPr>
          <a:xfrm>
            <a:off x="0" y="0"/>
            <a:ext cx="23774400" cy="2971800"/>
          </a:xfrm>
          <a:prstGeom prst="rect">
            <a:avLst/>
          </a:prstGeom>
          <a:solidFill>
            <a:srgbClr val="EB632D"/>
          </a:solidFill>
          <a:effectLst>
            <a:outerShdw blurRad="50800" dist="762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40373" tIns="20186" rIns="40373" bIns="20186" rtlCol="0" anchor="ctr"/>
          <a:lstStyle/>
          <a:p>
            <a:pPr algn="ctr"/>
            <a:endParaRPr lang="en-US" sz="4193"/>
          </a:p>
        </p:txBody>
      </p:sp>
      <p:sp>
        <p:nvSpPr>
          <p:cNvPr id="2" name="Title 1"/>
          <p:cNvSpPr>
            <a:spLocks noGrp="1"/>
          </p:cNvSpPr>
          <p:nvPr>
            <p:ph type="title"/>
          </p:nvPr>
        </p:nvSpPr>
        <p:spPr>
          <a:xfrm>
            <a:off x="3396344" y="0"/>
            <a:ext cx="16981714" cy="2080260"/>
          </a:xfrm>
        </p:spPr>
        <p:txBody>
          <a:bodyPr/>
          <a:lstStyle>
            <a:lvl1pPr>
              <a:defRPr baseline="0">
                <a:solidFill>
                  <a:schemeClr val="tx1"/>
                </a:solidFill>
              </a:defRPr>
            </a:lvl1pPr>
          </a:lstStyle>
          <a:p>
            <a:r>
              <a:rPr lang="en-US" dirty="0"/>
              <a:t>Click to edit Master title style</a:t>
            </a:r>
          </a:p>
        </p:txBody>
      </p:sp>
      <p:sp>
        <p:nvSpPr>
          <p:cNvPr id="54" name="Text Placeholder 53"/>
          <p:cNvSpPr>
            <a:spLocks noGrp="1"/>
          </p:cNvSpPr>
          <p:nvPr>
            <p:ph type="body" sz="quarter" idx="11" hasCustomPrompt="1"/>
          </p:nvPr>
        </p:nvSpPr>
        <p:spPr>
          <a:xfrm>
            <a:off x="509450" y="3549650"/>
            <a:ext cx="6391510" cy="742950"/>
          </a:xfrm>
          <a:solidFill>
            <a:srgbClr val="EB632D"/>
          </a:solidFill>
          <a:ln w="25400">
            <a:solidFill>
              <a:srgbClr val="EB632D"/>
            </a:solidFill>
          </a:ln>
        </p:spPr>
        <p:txBody>
          <a:bodyPr lIns="103533" tIns="103533" rIns="103533" bIns="103533" anchor="t" anchorCtr="1">
            <a:noAutofit/>
          </a:bodyPr>
          <a:lstStyle>
            <a:lvl1pPr marL="0" indent="0">
              <a:buNone/>
              <a:defRPr sz="2828"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Introduction (Suggested Title)</a:t>
            </a:r>
          </a:p>
        </p:txBody>
      </p:sp>
      <p:sp>
        <p:nvSpPr>
          <p:cNvPr id="49" name="Text Placeholder 48"/>
          <p:cNvSpPr>
            <a:spLocks noGrp="1"/>
          </p:cNvSpPr>
          <p:nvPr>
            <p:ph type="body" sz="quarter" idx="10" hasCustomPrompt="1"/>
          </p:nvPr>
        </p:nvSpPr>
        <p:spPr>
          <a:xfrm>
            <a:off x="509450" y="4292600"/>
            <a:ext cx="6391510" cy="4953000"/>
          </a:xfrm>
          <a:noFill/>
          <a:ln w="25400" cmpd="sng">
            <a:solidFill>
              <a:srgbClr val="EB632D"/>
            </a:solidFill>
          </a:ln>
        </p:spPr>
        <p:txBody>
          <a:bodyPr lIns="103533" tIns="103533" rIns="103533" bIns="103533">
            <a:normAutofit/>
          </a:bodyPr>
          <a:lstStyle>
            <a:lvl1pPr marL="0" indent="0">
              <a:buNone/>
              <a:defRPr sz="1852"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Body Here</a:t>
            </a:r>
          </a:p>
        </p:txBody>
      </p:sp>
      <p:sp>
        <p:nvSpPr>
          <p:cNvPr id="57" name="Text Placeholder 53"/>
          <p:cNvSpPr>
            <a:spLocks noGrp="1"/>
          </p:cNvSpPr>
          <p:nvPr>
            <p:ph type="body" sz="quarter" idx="12" hasCustomPrompt="1"/>
          </p:nvPr>
        </p:nvSpPr>
        <p:spPr>
          <a:xfrm>
            <a:off x="16874655" y="3549650"/>
            <a:ext cx="6391510" cy="742950"/>
          </a:xfrm>
          <a:solidFill>
            <a:srgbClr val="EB632D"/>
          </a:solidFill>
          <a:ln w="25400">
            <a:solidFill>
              <a:srgbClr val="EB632D"/>
            </a:solidFill>
          </a:ln>
        </p:spPr>
        <p:txBody>
          <a:bodyPr lIns="103533" tIns="103533" rIns="103533" bIns="103533" anchor="t" anchorCtr="1">
            <a:noAutofit/>
          </a:bodyPr>
          <a:lstStyle>
            <a:lvl1pPr marL="0" indent="0">
              <a:buNone/>
              <a:defRPr sz="2828"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Discussion (Suggested Title)</a:t>
            </a:r>
          </a:p>
        </p:txBody>
      </p:sp>
      <p:sp>
        <p:nvSpPr>
          <p:cNvPr id="58" name="Text Placeholder 48"/>
          <p:cNvSpPr>
            <a:spLocks noGrp="1"/>
          </p:cNvSpPr>
          <p:nvPr>
            <p:ph type="body" sz="quarter" idx="13" hasCustomPrompt="1"/>
          </p:nvPr>
        </p:nvSpPr>
        <p:spPr>
          <a:xfrm>
            <a:off x="16874655" y="4292600"/>
            <a:ext cx="6391510" cy="4721860"/>
          </a:xfrm>
          <a:noFill/>
          <a:ln w="25400" cmpd="sng">
            <a:solidFill>
              <a:srgbClr val="EB632D"/>
            </a:solidFill>
          </a:ln>
        </p:spPr>
        <p:txBody>
          <a:bodyPr lIns="103533" tIns="103533" rIns="103533" bIns="103533">
            <a:normAutofit/>
          </a:bodyPr>
          <a:lstStyle>
            <a:lvl1pPr marL="0" indent="0">
              <a:buNone/>
              <a:defRPr sz="1852"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Body Here</a:t>
            </a:r>
          </a:p>
        </p:txBody>
      </p:sp>
      <p:sp>
        <p:nvSpPr>
          <p:cNvPr id="60" name="Text Placeholder 53"/>
          <p:cNvSpPr>
            <a:spLocks noGrp="1"/>
          </p:cNvSpPr>
          <p:nvPr>
            <p:ph type="body" sz="quarter" idx="15" hasCustomPrompt="1"/>
          </p:nvPr>
        </p:nvSpPr>
        <p:spPr>
          <a:xfrm>
            <a:off x="509450" y="10483850"/>
            <a:ext cx="6391510" cy="742950"/>
          </a:xfrm>
          <a:solidFill>
            <a:srgbClr val="EB632D"/>
          </a:solidFill>
          <a:ln w="25400">
            <a:solidFill>
              <a:srgbClr val="EB632D"/>
            </a:solidFill>
          </a:ln>
        </p:spPr>
        <p:txBody>
          <a:bodyPr lIns="103533" tIns="103533" rIns="103533" bIns="103533" anchor="t" anchorCtr="1">
            <a:noAutofit/>
          </a:bodyPr>
          <a:lstStyle>
            <a:lvl1pPr marL="0" indent="0">
              <a:buNone/>
              <a:defRPr sz="2828"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Methods (Suggested Title)</a:t>
            </a:r>
          </a:p>
        </p:txBody>
      </p:sp>
      <p:sp>
        <p:nvSpPr>
          <p:cNvPr id="61" name="Text Placeholder 48"/>
          <p:cNvSpPr>
            <a:spLocks noGrp="1"/>
          </p:cNvSpPr>
          <p:nvPr>
            <p:ph type="body" sz="quarter" idx="16" hasCustomPrompt="1"/>
          </p:nvPr>
        </p:nvSpPr>
        <p:spPr>
          <a:xfrm>
            <a:off x="509450" y="11226800"/>
            <a:ext cx="6391510" cy="4953000"/>
          </a:xfrm>
          <a:noFill/>
          <a:ln w="25400" cmpd="sng">
            <a:solidFill>
              <a:srgbClr val="EB632D"/>
            </a:solidFill>
          </a:ln>
        </p:spPr>
        <p:txBody>
          <a:bodyPr lIns="103533" tIns="103533" rIns="103533" bIns="103533">
            <a:normAutofit/>
          </a:bodyPr>
          <a:lstStyle>
            <a:lvl1pPr marL="0" indent="0">
              <a:buNone/>
              <a:defRPr sz="1852"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Body Here</a:t>
            </a:r>
          </a:p>
        </p:txBody>
      </p:sp>
      <p:sp>
        <p:nvSpPr>
          <p:cNvPr id="62" name="Text Placeholder 53"/>
          <p:cNvSpPr>
            <a:spLocks noGrp="1"/>
          </p:cNvSpPr>
          <p:nvPr>
            <p:ph type="body" sz="quarter" idx="17" hasCustomPrompt="1"/>
          </p:nvPr>
        </p:nvSpPr>
        <p:spPr>
          <a:xfrm>
            <a:off x="16874655" y="13373100"/>
            <a:ext cx="6391510" cy="742950"/>
          </a:xfrm>
          <a:solidFill>
            <a:srgbClr val="EB632D"/>
          </a:solidFill>
          <a:ln w="25400">
            <a:solidFill>
              <a:srgbClr val="EB632D"/>
            </a:solidFill>
          </a:ln>
        </p:spPr>
        <p:txBody>
          <a:bodyPr lIns="103533" tIns="103533" rIns="103533" bIns="103533" anchor="t" anchorCtr="1">
            <a:noAutofit/>
          </a:bodyPr>
          <a:lstStyle>
            <a:lvl1pPr marL="0" indent="0">
              <a:buNone/>
              <a:defRPr sz="2828"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References (Suggested Title)</a:t>
            </a:r>
          </a:p>
        </p:txBody>
      </p:sp>
      <p:sp>
        <p:nvSpPr>
          <p:cNvPr id="63" name="Text Placeholder 48"/>
          <p:cNvSpPr>
            <a:spLocks noGrp="1"/>
          </p:cNvSpPr>
          <p:nvPr>
            <p:ph type="body" sz="quarter" idx="18" hasCustomPrompt="1"/>
          </p:nvPr>
        </p:nvSpPr>
        <p:spPr>
          <a:xfrm>
            <a:off x="16874655" y="14116050"/>
            <a:ext cx="6391510" cy="2129790"/>
          </a:xfrm>
          <a:noFill/>
          <a:ln w="25400" cmpd="sng">
            <a:solidFill>
              <a:srgbClr val="EB632D"/>
            </a:solidFill>
          </a:ln>
        </p:spPr>
        <p:txBody>
          <a:bodyPr lIns="103533" tIns="103533" rIns="103533" bIns="103533">
            <a:normAutofit/>
          </a:bodyPr>
          <a:lstStyle>
            <a:lvl1pPr marL="0" indent="0">
              <a:buNone/>
              <a:defRPr sz="1852"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Body Here</a:t>
            </a:r>
          </a:p>
        </p:txBody>
      </p:sp>
      <p:pic>
        <p:nvPicPr>
          <p:cNvPr id="64" name="Picture 6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52138" y="17153230"/>
            <a:ext cx="6054952" cy="594360"/>
          </a:xfrm>
          <a:prstGeom prst="rect">
            <a:avLst/>
          </a:prstGeom>
        </p:spPr>
      </p:pic>
      <p:sp>
        <p:nvSpPr>
          <p:cNvPr id="19" name="Text Placeholder 53"/>
          <p:cNvSpPr>
            <a:spLocks noGrp="1"/>
          </p:cNvSpPr>
          <p:nvPr>
            <p:ph type="body" sz="quarter" idx="21" hasCustomPrompt="1"/>
          </p:nvPr>
        </p:nvSpPr>
        <p:spPr>
          <a:xfrm>
            <a:off x="16874655" y="9707880"/>
            <a:ext cx="6391510" cy="742950"/>
          </a:xfrm>
          <a:solidFill>
            <a:srgbClr val="EB632D"/>
          </a:solidFill>
          <a:ln w="25400">
            <a:solidFill>
              <a:srgbClr val="EB632D"/>
            </a:solidFill>
          </a:ln>
        </p:spPr>
        <p:txBody>
          <a:bodyPr lIns="103533" tIns="103533" rIns="103533" bIns="103533" anchor="t" anchorCtr="1">
            <a:noAutofit/>
          </a:bodyPr>
          <a:lstStyle>
            <a:lvl1pPr marL="0" indent="0">
              <a:buNone/>
              <a:defRPr sz="2828"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Conclusions (Suggested Title)</a:t>
            </a:r>
          </a:p>
        </p:txBody>
      </p:sp>
      <p:sp>
        <p:nvSpPr>
          <p:cNvPr id="20" name="Text Placeholder 48"/>
          <p:cNvSpPr>
            <a:spLocks noGrp="1"/>
          </p:cNvSpPr>
          <p:nvPr>
            <p:ph type="body" sz="quarter" idx="22" hasCustomPrompt="1"/>
          </p:nvPr>
        </p:nvSpPr>
        <p:spPr>
          <a:xfrm>
            <a:off x="16874655" y="10450830"/>
            <a:ext cx="6391510" cy="1931670"/>
          </a:xfrm>
          <a:noFill/>
          <a:ln w="25400" cmpd="sng">
            <a:solidFill>
              <a:srgbClr val="EB632D"/>
            </a:solidFill>
          </a:ln>
        </p:spPr>
        <p:txBody>
          <a:bodyPr lIns="103533" tIns="103533" rIns="103533" bIns="103533">
            <a:normAutofit/>
          </a:bodyPr>
          <a:lstStyle>
            <a:lvl1pPr marL="0" indent="0">
              <a:buNone/>
              <a:defRPr sz="1852"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Body Here</a:t>
            </a:r>
          </a:p>
        </p:txBody>
      </p:sp>
      <p:sp>
        <p:nvSpPr>
          <p:cNvPr id="8" name="Text Placeholder 7"/>
          <p:cNvSpPr>
            <a:spLocks noGrp="1"/>
          </p:cNvSpPr>
          <p:nvPr>
            <p:ph type="body" sz="quarter" idx="25" hasCustomPrompt="1"/>
          </p:nvPr>
        </p:nvSpPr>
        <p:spPr>
          <a:xfrm>
            <a:off x="3418673" y="2159508"/>
            <a:ext cx="16981626" cy="713232"/>
          </a:xfrm>
        </p:spPr>
        <p:txBody>
          <a:bodyPr>
            <a:normAutofit/>
          </a:bodyPr>
          <a:lstStyle>
            <a:lvl1pPr marL="0" indent="0" algn="ctr">
              <a:buNone/>
              <a:defRPr sz="1950" baseline="0">
                <a:solidFill>
                  <a:schemeClr val="tx1"/>
                </a:solidFill>
              </a:defRPr>
            </a:lvl1pPr>
          </a:lstStyle>
          <a:p>
            <a:pPr lvl="0"/>
            <a:r>
              <a:rPr lang="en-US" sz="1950" dirty="0"/>
              <a:t>Authors Here</a:t>
            </a:r>
            <a:endParaRPr lang="en-US" dirty="0"/>
          </a:p>
        </p:txBody>
      </p:sp>
      <p:sp>
        <p:nvSpPr>
          <p:cNvPr id="21" name="Text Placeholder 53"/>
          <p:cNvSpPr>
            <a:spLocks noGrp="1"/>
          </p:cNvSpPr>
          <p:nvPr>
            <p:ph type="body" sz="quarter" idx="27" hasCustomPrompt="1"/>
          </p:nvPr>
        </p:nvSpPr>
        <p:spPr>
          <a:xfrm>
            <a:off x="8691445" y="3566160"/>
            <a:ext cx="6391510" cy="742950"/>
          </a:xfrm>
          <a:solidFill>
            <a:srgbClr val="EB632D"/>
          </a:solidFill>
          <a:ln w="25400">
            <a:solidFill>
              <a:srgbClr val="EB632D"/>
            </a:solidFill>
          </a:ln>
        </p:spPr>
        <p:txBody>
          <a:bodyPr lIns="103533" tIns="103533" rIns="103533" bIns="103533" anchor="t" anchorCtr="1">
            <a:noAutofit/>
          </a:bodyPr>
          <a:lstStyle>
            <a:lvl1pPr marL="0" indent="0">
              <a:buNone/>
              <a:defRPr sz="2828"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Results (Suggested Title)</a:t>
            </a:r>
          </a:p>
        </p:txBody>
      </p:sp>
      <p:sp>
        <p:nvSpPr>
          <p:cNvPr id="22" name="Text Placeholder 48"/>
          <p:cNvSpPr>
            <a:spLocks noGrp="1"/>
          </p:cNvSpPr>
          <p:nvPr>
            <p:ph type="body" sz="quarter" idx="28" hasCustomPrompt="1"/>
          </p:nvPr>
        </p:nvSpPr>
        <p:spPr>
          <a:xfrm>
            <a:off x="8691445" y="4309110"/>
            <a:ext cx="6391510" cy="1931670"/>
          </a:xfrm>
          <a:noFill/>
          <a:ln w="25400" cmpd="sng">
            <a:solidFill>
              <a:srgbClr val="EB632D"/>
            </a:solidFill>
          </a:ln>
        </p:spPr>
        <p:txBody>
          <a:bodyPr lIns="103533" tIns="103533" rIns="103533" bIns="103533">
            <a:normAutofit/>
          </a:bodyPr>
          <a:lstStyle>
            <a:lvl1pPr marL="0" indent="0">
              <a:buNone/>
              <a:defRPr sz="1852" baseline="0"/>
            </a:lvl1pPr>
            <a:lvl2pPr marL="1061211" indent="0">
              <a:buNone/>
              <a:defRPr/>
            </a:lvl2pPr>
            <a:lvl3pPr marL="2122420" indent="0">
              <a:buNone/>
              <a:defRPr/>
            </a:lvl3pPr>
            <a:lvl4pPr marL="3183631" indent="0">
              <a:buNone/>
              <a:defRPr/>
            </a:lvl4pPr>
            <a:lvl5pPr marL="4244842" indent="0">
              <a:buNone/>
              <a:defRPr/>
            </a:lvl5pPr>
          </a:lstStyle>
          <a:p>
            <a:pPr lvl="0"/>
            <a:r>
              <a:rPr lang="en-US" dirty="0"/>
              <a:t>Body Here</a:t>
            </a:r>
          </a:p>
        </p:txBody>
      </p:sp>
    </p:spTree>
    <p:extLst>
      <p:ext uri="{BB962C8B-B14F-4D97-AF65-F5344CB8AC3E}">
        <p14:creationId xmlns:p14="http://schemas.microsoft.com/office/powerpoint/2010/main" val="3322753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221EA-B716-0BB9-0D14-243DEB5BEB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33B35-A3B0-FA48-D21C-F9CE3062E5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0AD776-51DB-74A3-1308-201DD3F4F778}"/>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5" name="Footer Placeholder 4">
            <a:extLst>
              <a:ext uri="{FF2B5EF4-FFF2-40B4-BE49-F238E27FC236}">
                <a16:creationId xmlns:a16="http://schemas.microsoft.com/office/drawing/2014/main" id="{1EF1BE1A-FCDA-1481-ABE0-C77F0E984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E79BE-037C-79DD-5B30-BE91530B5EE2}"/>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2450998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F869-44B3-6F97-AFA9-D3525A2DE305}"/>
              </a:ext>
            </a:extLst>
          </p:cNvPr>
          <p:cNvSpPr>
            <a:spLocks noGrp="1"/>
          </p:cNvSpPr>
          <p:nvPr>
            <p:ph type="title"/>
          </p:nvPr>
        </p:nvSpPr>
        <p:spPr>
          <a:xfrm>
            <a:off x="1622107" y="4445320"/>
            <a:ext cx="20505420" cy="7417116"/>
          </a:xfrm>
        </p:spPr>
        <p:txBody>
          <a:bodyPr anchor="b"/>
          <a:lstStyle>
            <a:lvl1pPr>
              <a:defRPr sz="11700"/>
            </a:lvl1pPr>
          </a:lstStyle>
          <a:p>
            <a:r>
              <a:rPr lang="en-US"/>
              <a:t>Click to edit Master title style</a:t>
            </a:r>
          </a:p>
        </p:txBody>
      </p:sp>
      <p:sp>
        <p:nvSpPr>
          <p:cNvPr id="3" name="Text Placeholder 2">
            <a:extLst>
              <a:ext uri="{FF2B5EF4-FFF2-40B4-BE49-F238E27FC236}">
                <a16:creationId xmlns:a16="http://schemas.microsoft.com/office/drawing/2014/main" id="{6AF5164A-DFBE-0F38-A220-FB6362514029}"/>
              </a:ext>
            </a:extLst>
          </p:cNvPr>
          <p:cNvSpPr>
            <a:spLocks noGrp="1"/>
          </p:cNvSpPr>
          <p:nvPr>
            <p:ph type="body" idx="1"/>
          </p:nvPr>
        </p:nvSpPr>
        <p:spPr>
          <a:xfrm>
            <a:off x="1622107" y="11932605"/>
            <a:ext cx="20505420" cy="3900486"/>
          </a:xfrm>
        </p:spPr>
        <p:txBody>
          <a:bodyPr/>
          <a:lstStyle>
            <a:lvl1pPr marL="0" indent="0">
              <a:buNone/>
              <a:defRPr sz="4680">
                <a:solidFill>
                  <a:schemeClr val="tx1">
                    <a:tint val="75000"/>
                  </a:schemeClr>
                </a:solidFill>
              </a:defRPr>
            </a:lvl1pPr>
            <a:lvl2pPr marL="891540" indent="0">
              <a:buNone/>
              <a:defRPr sz="3900">
                <a:solidFill>
                  <a:schemeClr val="tx1">
                    <a:tint val="75000"/>
                  </a:schemeClr>
                </a:solidFill>
              </a:defRPr>
            </a:lvl2pPr>
            <a:lvl3pPr marL="1783080" indent="0">
              <a:buNone/>
              <a:defRPr sz="3510">
                <a:solidFill>
                  <a:schemeClr val="tx1">
                    <a:tint val="75000"/>
                  </a:schemeClr>
                </a:solidFill>
              </a:defRPr>
            </a:lvl3pPr>
            <a:lvl4pPr marL="2674620" indent="0">
              <a:buNone/>
              <a:defRPr sz="3120">
                <a:solidFill>
                  <a:schemeClr val="tx1">
                    <a:tint val="75000"/>
                  </a:schemeClr>
                </a:solidFill>
              </a:defRPr>
            </a:lvl4pPr>
            <a:lvl5pPr marL="3566160" indent="0">
              <a:buNone/>
              <a:defRPr sz="3120">
                <a:solidFill>
                  <a:schemeClr val="tx1">
                    <a:tint val="75000"/>
                  </a:schemeClr>
                </a:solidFill>
              </a:defRPr>
            </a:lvl5pPr>
            <a:lvl6pPr marL="4457700" indent="0">
              <a:buNone/>
              <a:defRPr sz="3120">
                <a:solidFill>
                  <a:schemeClr val="tx1">
                    <a:tint val="75000"/>
                  </a:schemeClr>
                </a:solidFill>
              </a:defRPr>
            </a:lvl6pPr>
            <a:lvl7pPr marL="5349240" indent="0">
              <a:buNone/>
              <a:defRPr sz="3120">
                <a:solidFill>
                  <a:schemeClr val="tx1">
                    <a:tint val="75000"/>
                  </a:schemeClr>
                </a:solidFill>
              </a:defRPr>
            </a:lvl7pPr>
            <a:lvl8pPr marL="6240780" indent="0">
              <a:buNone/>
              <a:defRPr sz="3120">
                <a:solidFill>
                  <a:schemeClr val="tx1">
                    <a:tint val="75000"/>
                  </a:schemeClr>
                </a:solidFill>
              </a:defRPr>
            </a:lvl8pPr>
            <a:lvl9pPr marL="7132320" indent="0">
              <a:buNone/>
              <a:defRPr sz="31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18AF1C-3CE0-0F1E-8D1C-5CA83FBF4448}"/>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5" name="Footer Placeholder 4">
            <a:extLst>
              <a:ext uri="{FF2B5EF4-FFF2-40B4-BE49-F238E27FC236}">
                <a16:creationId xmlns:a16="http://schemas.microsoft.com/office/drawing/2014/main" id="{9E06BDBF-34AE-16F9-8033-24FABF643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78BF8-2CD4-0763-9261-7C4E88C4754C}"/>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216825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4AFA-DBE7-956D-1676-9F13735E6E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3D2C2B-9C9C-CFD4-0A4E-7B3CCDD4CA35}"/>
              </a:ext>
            </a:extLst>
          </p:cNvPr>
          <p:cNvSpPr>
            <a:spLocks noGrp="1"/>
          </p:cNvSpPr>
          <p:nvPr>
            <p:ph sz="half" idx="1"/>
          </p:nvPr>
        </p:nvSpPr>
        <p:spPr>
          <a:xfrm>
            <a:off x="1634490" y="4746625"/>
            <a:ext cx="10104120" cy="11313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EF5E97-D5E1-AE6C-FE8B-82DCE91F72C2}"/>
              </a:ext>
            </a:extLst>
          </p:cNvPr>
          <p:cNvSpPr>
            <a:spLocks noGrp="1"/>
          </p:cNvSpPr>
          <p:nvPr>
            <p:ph sz="half" idx="2"/>
          </p:nvPr>
        </p:nvSpPr>
        <p:spPr>
          <a:xfrm>
            <a:off x="12035790" y="4746625"/>
            <a:ext cx="10104120" cy="11313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5749DC-A197-93F1-891C-7B973042F23C}"/>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6" name="Footer Placeholder 5">
            <a:extLst>
              <a:ext uri="{FF2B5EF4-FFF2-40B4-BE49-F238E27FC236}">
                <a16:creationId xmlns:a16="http://schemas.microsoft.com/office/drawing/2014/main" id="{09B66EB6-7FBE-D72D-3881-A454D2E2F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66F6B2-4A81-0F3A-CDEC-2B6C3BF75332}"/>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322509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3AFA2-8DEB-5028-ADB9-9266F9FF3FBF}"/>
              </a:ext>
            </a:extLst>
          </p:cNvPr>
          <p:cNvSpPr>
            <a:spLocks noGrp="1"/>
          </p:cNvSpPr>
          <p:nvPr>
            <p:ph type="title"/>
          </p:nvPr>
        </p:nvSpPr>
        <p:spPr>
          <a:xfrm>
            <a:off x="1637587" y="949326"/>
            <a:ext cx="20505420" cy="34464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37A896-E1E8-28A6-1932-0C906D316D88}"/>
              </a:ext>
            </a:extLst>
          </p:cNvPr>
          <p:cNvSpPr>
            <a:spLocks noGrp="1"/>
          </p:cNvSpPr>
          <p:nvPr>
            <p:ph type="body" idx="1"/>
          </p:nvPr>
        </p:nvSpPr>
        <p:spPr>
          <a:xfrm>
            <a:off x="1637587" y="4371024"/>
            <a:ext cx="10057685" cy="2142171"/>
          </a:xfrm>
        </p:spPr>
        <p:txBody>
          <a:bodyPr anchor="b"/>
          <a:lstStyle>
            <a:lvl1pPr marL="0" indent="0">
              <a:buNone/>
              <a:defRPr sz="4680" b="1"/>
            </a:lvl1pPr>
            <a:lvl2pPr marL="891540" indent="0">
              <a:buNone/>
              <a:defRPr sz="3900" b="1"/>
            </a:lvl2pPr>
            <a:lvl3pPr marL="1783080" indent="0">
              <a:buNone/>
              <a:defRPr sz="3510" b="1"/>
            </a:lvl3pPr>
            <a:lvl4pPr marL="2674620" indent="0">
              <a:buNone/>
              <a:defRPr sz="3120" b="1"/>
            </a:lvl4pPr>
            <a:lvl5pPr marL="3566160" indent="0">
              <a:buNone/>
              <a:defRPr sz="3120" b="1"/>
            </a:lvl5pPr>
            <a:lvl6pPr marL="4457700" indent="0">
              <a:buNone/>
              <a:defRPr sz="3120" b="1"/>
            </a:lvl6pPr>
            <a:lvl7pPr marL="5349240" indent="0">
              <a:buNone/>
              <a:defRPr sz="3120" b="1"/>
            </a:lvl7pPr>
            <a:lvl8pPr marL="6240780" indent="0">
              <a:buNone/>
              <a:defRPr sz="3120" b="1"/>
            </a:lvl8pPr>
            <a:lvl9pPr marL="7132320" indent="0">
              <a:buNone/>
              <a:defRPr sz="3120" b="1"/>
            </a:lvl9pPr>
          </a:lstStyle>
          <a:p>
            <a:pPr lvl="0"/>
            <a:r>
              <a:rPr lang="en-US"/>
              <a:t>Click to edit Master text styles</a:t>
            </a:r>
          </a:p>
        </p:txBody>
      </p:sp>
      <p:sp>
        <p:nvSpPr>
          <p:cNvPr id="4" name="Content Placeholder 3">
            <a:extLst>
              <a:ext uri="{FF2B5EF4-FFF2-40B4-BE49-F238E27FC236}">
                <a16:creationId xmlns:a16="http://schemas.microsoft.com/office/drawing/2014/main" id="{BE9DF556-299F-0432-36D8-B025C6F806A7}"/>
              </a:ext>
            </a:extLst>
          </p:cNvPr>
          <p:cNvSpPr>
            <a:spLocks noGrp="1"/>
          </p:cNvSpPr>
          <p:nvPr>
            <p:ph sz="half" idx="2"/>
          </p:nvPr>
        </p:nvSpPr>
        <p:spPr>
          <a:xfrm>
            <a:off x="1637587" y="6513195"/>
            <a:ext cx="10057685" cy="95799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78E906-61FE-785E-87BB-E921CEFF14FE}"/>
              </a:ext>
            </a:extLst>
          </p:cNvPr>
          <p:cNvSpPr>
            <a:spLocks noGrp="1"/>
          </p:cNvSpPr>
          <p:nvPr>
            <p:ph type="body" sz="quarter" idx="3"/>
          </p:nvPr>
        </p:nvSpPr>
        <p:spPr>
          <a:xfrm>
            <a:off x="12035790" y="4371024"/>
            <a:ext cx="10107217" cy="2142171"/>
          </a:xfrm>
        </p:spPr>
        <p:txBody>
          <a:bodyPr anchor="b"/>
          <a:lstStyle>
            <a:lvl1pPr marL="0" indent="0">
              <a:buNone/>
              <a:defRPr sz="4680" b="1"/>
            </a:lvl1pPr>
            <a:lvl2pPr marL="891540" indent="0">
              <a:buNone/>
              <a:defRPr sz="3900" b="1"/>
            </a:lvl2pPr>
            <a:lvl3pPr marL="1783080" indent="0">
              <a:buNone/>
              <a:defRPr sz="3510" b="1"/>
            </a:lvl3pPr>
            <a:lvl4pPr marL="2674620" indent="0">
              <a:buNone/>
              <a:defRPr sz="3120" b="1"/>
            </a:lvl4pPr>
            <a:lvl5pPr marL="3566160" indent="0">
              <a:buNone/>
              <a:defRPr sz="3120" b="1"/>
            </a:lvl5pPr>
            <a:lvl6pPr marL="4457700" indent="0">
              <a:buNone/>
              <a:defRPr sz="3120" b="1"/>
            </a:lvl6pPr>
            <a:lvl7pPr marL="5349240" indent="0">
              <a:buNone/>
              <a:defRPr sz="3120" b="1"/>
            </a:lvl7pPr>
            <a:lvl8pPr marL="6240780" indent="0">
              <a:buNone/>
              <a:defRPr sz="3120" b="1"/>
            </a:lvl8pPr>
            <a:lvl9pPr marL="7132320" indent="0">
              <a:buNone/>
              <a:defRPr sz="3120" b="1"/>
            </a:lvl9pPr>
          </a:lstStyle>
          <a:p>
            <a:pPr lvl="0"/>
            <a:r>
              <a:rPr lang="en-US"/>
              <a:t>Click to edit Master text styles</a:t>
            </a:r>
          </a:p>
        </p:txBody>
      </p:sp>
      <p:sp>
        <p:nvSpPr>
          <p:cNvPr id="6" name="Content Placeholder 5">
            <a:extLst>
              <a:ext uri="{FF2B5EF4-FFF2-40B4-BE49-F238E27FC236}">
                <a16:creationId xmlns:a16="http://schemas.microsoft.com/office/drawing/2014/main" id="{E1774766-2AEE-EB7E-D0E1-546B49F9B9BB}"/>
              </a:ext>
            </a:extLst>
          </p:cNvPr>
          <p:cNvSpPr>
            <a:spLocks noGrp="1"/>
          </p:cNvSpPr>
          <p:nvPr>
            <p:ph sz="quarter" idx="4"/>
          </p:nvPr>
        </p:nvSpPr>
        <p:spPr>
          <a:xfrm>
            <a:off x="12035790" y="6513195"/>
            <a:ext cx="10107217" cy="95799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461B3-5212-26AA-21D0-9BBE9FEC9A4C}"/>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8" name="Footer Placeholder 7">
            <a:extLst>
              <a:ext uri="{FF2B5EF4-FFF2-40B4-BE49-F238E27FC236}">
                <a16:creationId xmlns:a16="http://schemas.microsoft.com/office/drawing/2014/main" id="{F76DA950-4752-620E-293E-466AB22242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AD1ACC-CA37-CFCE-EDEB-505F23A80D5C}"/>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3078478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A609-87D6-0CCF-5987-A8EFBB452F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A8F464-BF80-0C3D-2570-F8C2AD234B0E}"/>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4" name="Footer Placeholder 3">
            <a:extLst>
              <a:ext uri="{FF2B5EF4-FFF2-40B4-BE49-F238E27FC236}">
                <a16:creationId xmlns:a16="http://schemas.microsoft.com/office/drawing/2014/main" id="{9C487EA0-5E2A-E0EE-2955-58C9FD3A14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98E11E-F648-E087-4DF0-0B617A1CA723}"/>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3253083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AD1037-7407-D038-D326-C53858B3C9E6}"/>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3" name="Footer Placeholder 2">
            <a:extLst>
              <a:ext uri="{FF2B5EF4-FFF2-40B4-BE49-F238E27FC236}">
                <a16:creationId xmlns:a16="http://schemas.microsoft.com/office/drawing/2014/main" id="{617FB379-53B9-D330-FD98-DB284425A2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427C93-A583-F76F-83AB-1C4D00939698}"/>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3834568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36E2-10BA-A4EA-AE0B-0A170D8FFE17}"/>
              </a:ext>
            </a:extLst>
          </p:cNvPr>
          <p:cNvSpPr>
            <a:spLocks noGrp="1"/>
          </p:cNvSpPr>
          <p:nvPr>
            <p:ph type="title"/>
          </p:nvPr>
        </p:nvSpPr>
        <p:spPr>
          <a:xfrm>
            <a:off x="1637588" y="1188720"/>
            <a:ext cx="7667862" cy="4160520"/>
          </a:xfrm>
        </p:spPr>
        <p:txBody>
          <a:bodyPr anchor="b"/>
          <a:lstStyle>
            <a:lvl1pPr>
              <a:defRPr sz="6240"/>
            </a:lvl1pPr>
          </a:lstStyle>
          <a:p>
            <a:r>
              <a:rPr lang="en-US"/>
              <a:t>Click to edit Master title style</a:t>
            </a:r>
          </a:p>
        </p:txBody>
      </p:sp>
      <p:sp>
        <p:nvSpPr>
          <p:cNvPr id="3" name="Content Placeholder 2">
            <a:extLst>
              <a:ext uri="{FF2B5EF4-FFF2-40B4-BE49-F238E27FC236}">
                <a16:creationId xmlns:a16="http://schemas.microsoft.com/office/drawing/2014/main" id="{9993C889-6EDE-0647-D8F3-3F1A033AB6EF}"/>
              </a:ext>
            </a:extLst>
          </p:cNvPr>
          <p:cNvSpPr>
            <a:spLocks noGrp="1"/>
          </p:cNvSpPr>
          <p:nvPr>
            <p:ph idx="1"/>
          </p:nvPr>
        </p:nvSpPr>
        <p:spPr>
          <a:xfrm>
            <a:off x="10107217" y="2567306"/>
            <a:ext cx="12035790" cy="12671425"/>
          </a:xfrm>
        </p:spPr>
        <p:txBody>
          <a:bodyPr/>
          <a:lstStyle>
            <a:lvl1pPr>
              <a:defRPr sz="6240"/>
            </a:lvl1pPr>
            <a:lvl2pPr>
              <a:defRPr sz="5460"/>
            </a:lvl2pPr>
            <a:lvl3pPr>
              <a:defRPr sz="468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FC1792-6876-5911-B010-6BF096B7D41F}"/>
              </a:ext>
            </a:extLst>
          </p:cNvPr>
          <p:cNvSpPr>
            <a:spLocks noGrp="1"/>
          </p:cNvSpPr>
          <p:nvPr>
            <p:ph type="body" sz="half" idx="2"/>
          </p:nvPr>
        </p:nvSpPr>
        <p:spPr>
          <a:xfrm>
            <a:off x="1637588" y="5349240"/>
            <a:ext cx="7667862" cy="9910129"/>
          </a:xfrm>
        </p:spPr>
        <p:txBody>
          <a:bodyPr/>
          <a:lstStyle>
            <a:lvl1pPr marL="0" indent="0">
              <a:buNone/>
              <a:defRPr sz="3120"/>
            </a:lvl1pPr>
            <a:lvl2pPr marL="891540" indent="0">
              <a:buNone/>
              <a:defRPr sz="2730"/>
            </a:lvl2pPr>
            <a:lvl3pPr marL="1783080" indent="0">
              <a:buNone/>
              <a:defRPr sz="2340"/>
            </a:lvl3pPr>
            <a:lvl4pPr marL="2674620" indent="0">
              <a:buNone/>
              <a:defRPr sz="1950"/>
            </a:lvl4pPr>
            <a:lvl5pPr marL="3566160" indent="0">
              <a:buNone/>
              <a:defRPr sz="1950"/>
            </a:lvl5pPr>
            <a:lvl6pPr marL="4457700" indent="0">
              <a:buNone/>
              <a:defRPr sz="1950"/>
            </a:lvl6pPr>
            <a:lvl7pPr marL="5349240" indent="0">
              <a:buNone/>
              <a:defRPr sz="1950"/>
            </a:lvl7pPr>
            <a:lvl8pPr marL="6240780" indent="0">
              <a:buNone/>
              <a:defRPr sz="1950"/>
            </a:lvl8pPr>
            <a:lvl9pPr marL="7132320" indent="0">
              <a:buNone/>
              <a:defRPr sz="1950"/>
            </a:lvl9pPr>
          </a:lstStyle>
          <a:p>
            <a:pPr lvl="0"/>
            <a:r>
              <a:rPr lang="en-US"/>
              <a:t>Click to edit Master text styles</a:t>
            </a:r>
          </a:p>
        </p:txBody>
      </p:sp>
      <p:sp>
        <p:nvSpPr>
          <p:cNvPr id="5" name="Date Placeholder 4">
            <a:extLst>
              <a:ext uri="{FF2B5EF4-FFF2-40B4-BE49-F238E27FC236}">
                <a16:creationId xmlns:a16="http://schemas.microsoft.com/office/drawing/2014/main" id="{26CDD175-0E40-0B99-E198-86434F5F9B28}"/>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6" name="Footer Placeholder 5">
            <a:extLst>
              <a:ext uri="{FF2B5EF4-FFF2-40B4-BE49-F238E27FC236}">
                <a16:creationId xmlns:a16="http://schemas.microsoft.com/office/drawing/2014/main" id="{93017F70-84D4-9469-9761-DBD38371B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96F89-CDB3-5242-354C-DE3FDE64AC98}"/>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191661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269CD-6179-7CBF-DEAA-8ED32968757D}"/>
              </a:ext>
            </a:extLst>
          </p:cNvPr>
          <p:cNvSpPr>
            <a:spLocks noGrp="1"/>
          </p:cNvSpPr>
          <p:nvPr>
            <p:ph type="title"/>
          </p:nvPr>
        </p:nvSpPr>
        <p:spPr>
          <a:xfrm>
            <a:off x="1637588" y="1188720"/>
            <a:ext cx="7667862" cy="4160520"/>
          </a:xfrm>
        </p:spPr>
        <p:txBody>
          <a:bodyPr anchor="b"/>
          <a:lstStyle>
            <a:lvl1pPr>
              <a:defRPr sz="6240"/>
            </a:lvl1pPr>
          </a:lstStyle>
          <a:p>
            <a:r>
              <a:rPr lang="en-US"/>
              <a:t>Click to edit Master title style</a:t>
            </a:r>
          </a:p>
        </p:txBody>
      </p:sp>
      <p:sp>
        <p:nvSpPr>
          <p:cNvPr id="3" name="Picture Placeholder 2">
            <a:extLst>
              <a:ext uri="{FF2B5EF4-FFF2-40B4-BE49-F238E27FC236}">
                <a16:creationId xmlns:a16="http://schemas.microsoft.com/office/drawing/2014/main" id="{6F568480-F31A-6933-F3BE-C74E2DCADD13}"/>
              </a:ext>
            </a:extLst>
          </p:cNvPr>
          <p:cNvSpPr>
            <a:spLocks noGrp="1"/>
          </p:cNvSpPr>
          <p:nvPr>
            <p:ph type="pic" idx="1"/>
          </p:nvPr>
        </p:nvSpPr>
        <p:spPr>
          <a:xfrm>
            <a:off x="10107217" y="2567306"/>
            <a:ext cx="12035790" cy="12671425"/>
          </a:xfrm>
        </p:spPr>
        <p:txBody>
          <a:bodyPr/>
          <a:lstStyle>
            <a:lvl1pPr marL="0" indent="0">
              <a:buNone/>
              <a:defRPr sz="6240"/>
            </a:lvl1pPr>
            <a:lvl2pPr marL="891540" indent="0">
              <a:buNone/>
              <a:defRPr sz="5460"/>
            </a:lvl2pPr>
            <a:lvl3pPr marL="1783080" indent="0">
              <a:buNone/>
              <a:defRPr sz="4680"/>
            </a:lvl3pPr>
            <a:lvl4pPr marL="2674620" indent="0">
              <a:buNone/>
              <a:defRPr sz="3900"/>
            </a:lvl4pPr>
            <a:lvl5pPr marL="3566160" indent="0">
              <a:buNone/>
              <a:defRPr sz="3900"/>
            </a:lvl5pPr>
            <a:lvl6pPr marL="4457700" indent="0">
              <a:buNone/>
              <a:defRPr sz="3900"/>
            </a:lvl6pPr>
            <a:lvl7pPr marL="5349240" indent="0">
              <a:buNone/>
              <a:defRPr sz="3900"/>
            </a:lvl7pPr>
            <a:lvl8pPr marL="6240780" indent="0">
              <a:buNone/>
              <a:defRPr sz="3900"/>
            </a:lvl8pPr>
            <a:lvl9pPr marL="7132320" indent="0">
              <a:buNone/>
              <a:defRPr sz="3900"/>
            </a:lvl9pPr>
          </a:lstStyle>
          <a:p>
            <a:endParaRPr lang="en-US"/>
          </a:p>
        </p:txBody>
      </p:sp>
      <p:sp>
        <p:nvSpPr>
          <p:cNvPr id="4" name="Text Placeholder 3">
            <a:extLst>
              <a:ext uri="{FF2B5EF4-FFF2-40B4-BE49-F238E27FC236}">
                <a16:creationId xmlns:a16="http://schemas.microsoft.com/office/drawing/2014/main" id="{35881014-63DB-D597-D921-8EB0136DD35B}"/>
              </a:ext>
            </a:extLst>
          </p:cNvPr>
          <p:cNvSpPr>
            <a:spLocks noGrp="1"/>
          </p:cNvSpPr>
          <p:nvPr>
            <p:ph type="body" sz="half" idx="2"/>
          </p:nvPr>
        </p:nvSpPr>
        <p:spPr>
          <a:xfrm>
            <a:off x="1637588" y="5349240"/>
            <a:ext cx="7667862" cy="9910129"/>
          </a:xfrm>
        </p:spPr>
        <p:txBody>
          <a:bodyPr/>
          <a:lstStyle>
            <a:lvl1pPr marL="0" indent="0">
              <a:buNone/>
              <a:defRPr sz="3120"/>
            </a:lvl1pPr>
            <a:lvl2pPr marL="891540" indent="0">
              <a:buNone/>
              <a:defRPr sz="2730"/>
            </a:lvl2pPr>
            <a:lvl3pPr marL="1783080" indent="0">
              <a:buNone/>
              <a:defRPr sz="2340"/>
            </a:lvl3pPr>
            <a:lvl4pPr marL="2674620" indent="0">
              <a:buNone/>
              <a:defRPr sz="1950"/>
            </a:lvl4pPr>
            <a:lvl5pPr marL="3566160" indent="0">
              <a:buNone/>
              <a:defRPr sz="1950"/>
            </a:lvl5pPr>
            <a:lvl6pPr marL="4457700" indent="0">
              <a:buNone/>
              <a:defRPr sz="1950"/>
            </a:lvl6pPr>
            <a:lvl7pPr marL="5349240" indent="0">
              <a:buNone/>
              <a:defRPr sz="1950"/>
            </a:lvl7pPr>
            <a:lvl8pPr marL="6240780" indent="0">
              <a:buNone/>
              <a:defRPr sz="1950"/>
            </a:lvl8pPr>
            <a:lvl9pPr marL="7132320" indent="0">
              <a:buNone/>
              <a:defRPr sz="1950"/>
            </a:lvl9pPr>
          </a:lstStyle>
          <a:p>
            <a:pPr lvl="0"/>
            <a:r>
              <a:rPr lang="en-US"/>
              <a:t>Click to edit Master text styles</a:t>
            </a:r>
          </a:p>
        </p:txBody>
      </p:sp>
      <p:sp>
        <p:nvSpPr>
          <p:cNvPr id="5" name="Date Placeholder 4">
            <a:extLst>
              <a:ext uri="{FF2B5EF4-FFF2-40B4-BE49-F238E27FC236}">
                <a16:creationId xmlns:a16="http://schemas.microsoft.com/office/drawing/2014/main" id="{15436F37-C37A-ADE1-4DCF-A1F64C64F1B1}"/>
              </a:ext>
            </a:extLst>
          </p:cNvPr>
          <p:cNvSpPr>
            <a:spLocks noGrp="1"/>
          </p:cNvSpPr>
          <p:nvPr>
            <p:ph type="dt" sz="half" idx="10"/>
          </p:nvPr>
        </p:nvSpPr>
        <p:spPr/>
        <p:txBody>
          <a:bodyPr/>
          <a:lstStyle/>
          <a:p>
            <a:fld id="{D609B0B8-55F0-4931-858A-9699256CDE40}" type="datetimeFigureOut">
              <a:rPr lang="en-US" smtClean="0"/>
              <a:t>1/22/2024</a:t>
            </a:fld>
            <a:endParaRPr lang="en-US"/>
          </a:p>
        </p:txBody>
      </p:sp>
      <p:sp>
        <p:nvSpPr>
          <p:cNvPr id="6" name="Footer Placeholder 5">
            <a:extLst>
              <a:ext uri="{FF2B5EF4-FFF2-40B4-BE49-F238E27FC236}">
                <a16:creationId xmlns:a16="http://schemas.microsoft.com/office/drawing/2014/main" id="{AACF1908-FF9F-EE95-D8B2-7581ABB6D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C5B177-D736-281F-334F-C484E4280F4D}"/>
              </a:ext>
            </a:extLst>
          </p:cNvPr>
          <p:cNvSpPr>
            <a:spLocks noGrp="1"/>
          </p:cNvSpPr>
          <p:nvPr>
            <p:ph type="sldNum" sz="quarter" idx="12"/>
          </p:nvPr>
        </p:nvSpPr>
        <p:spPr/>
        <p:txBody>
          <a:bodyPr/>
          <a:lstStyle/>
          <a:p>
            <a:fld id="{AAB6CD81-3E80-4A5A-ABAD-975CBFB2EE68}" type="slidenum">
              <a:rPr lang="en-US" smtClean="0"/>
              <a:t>‹#›</a:t>
            </a:fld>
            <a:endParaRPr lang="en-US"/>
          </a:p>
        </p:txBody>
      </p:sp>
    </p:spTree>
    <p:extLst>
      <p:ext uri="{BB962C8B-B14F-4D97-AF65-F5344CB8AC3E}">
        <p14:creationId xmlns:p14="http://schemas.microsoft.com/office/powerpoint/2010/main" val="340899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68D9B-BEDE-505F-1097-12B7286BB5C6}"/>
              </a:ext>
            </a:extLst>
          </p:cNvPr>
          <p:cNvSpPr>
            <a:spLocks noGrp="1"/>
          </p:cNvSpPr>
          <p:nvPr>
            <p:ph type="title"/>
          </p:nvPr>
        </p:nvSpPr>
        <p:spPr>
          <a:xfrm>
            <a:off x="1634490" y="949326"/>
            <a:ext cx="20505420" cy="34464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CB87EB-BAA3-3CEC-BD71-E14E6B30360A}"/>
              </a:ext>
            </a:extLst>
          </p:cNvPr>
          <p:cNvSpPr>
            <a:spLocks noGrp="1"/>
          </p:cNvSpPr>
          <p:nvPr>
            <p:ph type="body" idx="1"/>
          </p:nvPr>
        </p:nvSpPr>
        <p:spPr>
          <a:xfrm>
            <a:off x="1634490" y="4746625"/>
            <a:ext cx="20505420" cy="113134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E353C-7EF7-A79B-3851-806928F4F65D}"/>
              </a:ext>
            </a:extLst>
          </p:cNvPr>
          <p:cNvSpPr>
            <a:spLocks noGrp="1"/>
          </p:cNvSpPr>
          <p:nvPr>
            <p:ph type="dt" sz="half" idx="2"/>
          </p:nvPr>
        </p:nvSpPr>
        <p:spPr>
          <a:xfrm>
            <a:off x="1634490" y="16526511"/>
            <a:ext cx="5349240" cy="949325"/>
          </a:xfrm>
          <a:prstGeom prst="rect">
            <a:avLst/>
          </a:prstGeom>
        </p:spPr>
        <p:txBody>
          <a:bodyPr vert="horz" lIns="91440" tIns="45720" rIns="91440" bIns="45720" rtlCol="0" anchor="ctr"/>
          <a:lstStyle>
            <a:lvl1pPr algn="l">
              <a:defRPr sz="2340">
                <a:solidFill>
                  <a:schemeClr val="tx1">
                    <a:tint val="75000"/>
                  </a:schemeClr>
                </a:solidFill>
              </a:defRPr>
            </a:lvl1pPr>
          </a:lstStyle>
          <a:p>
            <a:fld id="{D609B0B8-55F0-4931-858A-9699256CDE40}" type="datetimeFigureOut">
              <a:rPr lang="en-US" smtClean="0"/>
              <a:t>1/22/2024</a:t>
            </a:fld>
            <a:endParaRPr lang="en-US"/>
          </a:p>
        </p:txBody>
      </p:sp>
      <p:sp>
        <p:nvSpPr>
          <p:cNvPr id="5" name="Footer Placeholder 4">
            <a:extLst>
              <a:ext uri="{FF2B5EF4-FFF2-40B4-BE49-F238E27FC236}">
                <a16:creationId xmlns:a16="http://schemas.microsoft.com/office/drawing/2014/main" id="{1E1637B9-8F83-DF9F-8112-E8C5C9EA5EA9}"/>
              </a:ext>
            </a:extLst>
          </p:cNvPr>
          <p:cNvSpPr>
            <a:spLocks noGrp="1"/>
          </p:cNvSpPr>
          <p:nvPr>
            <p:ph type="ftr" sz="quarter" idx="3"/>
          </p:nvPr>
        </p:nvSpPr>
        <p:spPr>
          <a:xfrm>
            <a:off x="7875270" y="16526511"/>
            <a:ext cx="8023860" cy="949325"/>
          </a:xfrm>
          <a:prstGeom prst="rect">
            <a:avLst/>
          </a:prstGeom>
        </p:spPr>
        <p:txBody>
          <a:bodyPr vert="horz" lIns="91440" tIns="45720" rIns="91440" bIns="45720" rtlCol="0" anchor="ctr"/>
          <a:lstStyle>
            <a:lvl1pPr algn="ctr">
              <a:defRPr sz="23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B3AFF7-C9B2-CCCB-A075-F9149B9DA12C}"/>
              </a:ext>
            </a:extLst>
          </p:cNvPr>
          <p:cNvSpPr>
            <a:spLocks noGrp="1"/>
          </p:cNvSpPr>
          <p:nvPr>
            <p:ph type="sldNum" sz="quarter" idx="4"/>
          </p:nvPr>
        </p:nvSpPr>
        <p:spPr>
          <a:xfrm>
            <a:off x="16790670" y="16526511"/>
            <a:ext cx="5349240" cy="949325"/>
          </a:xfrm>
          <a:prstGeom prst="rect">
            <a:avLst/>
          </a:prstGeom>
        </p:spPr>
        <p:txBody>
          <a:bodyPr vert="horz" lIns="91440" tIns="45720" rIns="91440" bIns="45720" rtlCol="0" anchor="ctr"/>
          <a:lstStyle>
            <a:lvl1pPr algn="r">
              <a:defRPr sz="2340">
                <a:solidFill>
                  <a:schemeClr val="tx1">
                    <a:tint val="75000"/>
                  </a:schemeClr>
                </a:solidFill>
              </a:defRPr>
            </a:lvl1pPr>
          </a:lstStyle>
          <a:p>
            <a:fld id="{AAB6CD81-3E80-4A5A-ABAD-975CBFB2EE68}" type="slidenum">
              <a:rPr lang="en-US" smtClean="0"/>
              <a:t>‹#›</a:t>
            </a:fld>
            <a:endParaRPr lang="en-US"/>
          </a:p>
        </p:txBody>
      </p:sp>
    </p:spTree>
    <p:extLst>
      <p:ext uri="{BB962C8B-B14F-4D97-AF65-F5344CB8AC3E}">
        <p14:creationId xmlns:p14="http://schemas.microsoft.com/office/powerpoint/2010/main" val="252451552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84" r:id="rId12"/>
  </p:sldLayoutIdLst>
  <p:txStyles>
    <p:titleStyle>
      <a:lvl1pPr algn="l" defTabSz="1783080" rtl="0" eaLnBrk="1" latinLnBrk="0" hangingPunct="1">
        <a:lnSpc>
          <a:spcPct val="90000"/>
        </a:lnSpc>
        <a:spcBef>
          <a:spcPct val="0"/>
        </a:spcBef>
        <a:buNone/>
        <a:defRPr sz="8580" kern="1200">
          <a:solidFill>
            <a:schemeClr val="tx1"/>
          </a:solidFill>
          <a:latin typeface="+mj-lt"/>
          <a:ea typeface="+mj-ea"/>
          <a:cs typeface="+mj-cs"/>
        </a:defRPr>
      </a:lvl1pPr>
    </p:titleStyle>
    <p:bodyStyle>
      <a:lvl1pPr marL="445770" indent="-445770" algn="l" defTabSz="1783080" rtl="0" eaLnBrk="1" latinLnBrk="0" hangingPunct="1">
        <a:lnSpc>
          <a:spcPct val="90000"/>
        </a:lnSpc>
        <a:spcBef>
          <a:spcPts val="1950"/>
        </a:spcBef>
        <a:buFont typeface="Arial" panose="020B0604020202020204" pitchFamily="34" charset="0"/>
        <a:buChar char="•"/>
        <a:defRPr sz="5460" kern="1200">
          <a:solidFill>
            <a:schemeClr val="tx1"/>
          </a:solidFill>
          <a:latin typeface="+mn-lt"/>
          <a:ea typeface="+mn-ea"/>
          <a:cs typeface="+mn-cs"/>
        </a:defRPr>
      </a:lvl1pPr>
      <a:lvl2pPr marL="1337310" indent="-445770" algn="l" defTabSz="1783080" rtl="0" eaLnBrk="1" latinLnBrk="0" hangingPunct="1">
        <a:lnSpc>
          <a:spcPct val="90000"/>
        </a:lnSpc>
        <a:spcBef>
          <a:spcPts val="975"/>
        </a:spcBef>
        <a:buFont typeface="Arial" panose="020B0604020202020204" pitchFamily="34" charset="0"/>
        <a:buChar char="•"/>
        <a:defRPr sz="4680" kern="1200">
          <a:solidFill>
            <a:schemeClr val="tx1"/>
          </a:solidFill>
          <a:latin typeface="+mn-lt"/>
          <a:ea typeface="+mn-ea"/>
          <a:cs typeface="+mn-cs"/>
        </a:defRPr>
      </a:lvl2pPr>
      <a:lvl3pPr marL="2228850" indent="-445770" algn="l" defTabSz="1783080" rtl="0" eaLnBrk="1" latinLnBrk="0" hangingPunct="1">
        <a:lnSpc>
          <a:spcPct val="90000"/>
        </a:lnSpc>
        <a:spcBef>
          <a:spcPts val="975"/>
        </a:spcBef>
        <a:buFont typeface="Arial" panose="020B0604020202020204" pitchFamily="34" charset="0"/>
        <a:buChar char="•"/>
        <a:defRPr sz="3900" kern="1200">
          <a:solidFill>
            <a:schemeClr val="tx1"/>
          </a:solidFill>
          <a:latin typeface="+mn-lt"/>
          <a:ea typeface="+mn-ea"/>
          <a:cs typeface="+mn-cs"/>
        </a:defRPr>
      </a:lvl3pPr>
      <a:lvl4pPr marL="3120390" indent="-445770" algn="l" defTabSz="1783080" rtl="0" eaLnBrk="1" latinLnBrk="0" hangingPunct="1">
        <a:lnSpc>
          <a:spcPct val="90000"/>
        </a:lnSpc>
        <a:spcBef>
          <a:spcPts val="975"/>
        </a:spcBef>
        <a:buFont typeface="Arial" panose="020B0604020202020204" pitchFamily="34" charset="0"/>
        <a:buChar char="•"/>
        <a:defRPr sz="3510" kern="1200">
          <a:solidFill>
            <a:schemeClr val="tx1"/>
          </a:solidFill>
          <a:latin typeface="+mn-lt"/>
          <a:ea typeface="+mn-ea"/>
          <a:cs typeface="+mn-cs"/>
        </a:defRPr>
      </a:lvl4pPr>
      <a:lvl5pPr marL="4011930" indent="-445770" algn="l" defTabSz="1783080" rtl="0" eaLnBrk="1" latinLnBrk="0" hangingPunct="1">
        <a:lnSpc>
          <a:spcPct val="90000"/>
        </a:lnSpc>
        <a:spcBef>
          <a:spcPts val="975"/>
        </a:spcBef>
        <a:buFont typeface="Arial" panose="020B0604020202020204" pitchFamily="34" charset="0"/>
        <a:buChar char="•"/>
        <a:defRPr sz="3510" kern="1200">
          <a:solidFill>
            <a:schemeClr val="tx1"/>
          </a:solidFill>
          <a:latin typeface="+mn-lt"/>
          <a:ea typeface="+mn-ea"/>
          <a:cs typeface="+mn-cs"/>
        </a:defRPr>
      </a:lvl5pPr>
      <a:lvl6pPr marL="4903470" indent="-445770" algn="l" defTabSz="1783080" rtl="0" eaLnBrk="1" latinLnBrk="0" hangingPunct="1">
        <a:lnSpc>
          <a:spcPct val="90000"/>
        </a:lnSpc>
        <a:spcBef>
          <a:spcPts val="975"/>
        </a:spcBef>
        <a:buFont typeface="Arial" panose="020B0604020202020204" pitchFamily="34" charset="0"/>
        <a:buChar char="•"/>
        <a:defRPr sz="3510" kern="1200">
          <a:solidFill>
            <a:schemeClr val="tx1"/>
          </a:solidFill>
          <a:latin typeface="+mn-lt"/>
          <a:ea typeface="+mn-ea"/>
          <a:cs typeface="+mn-cs"/>
        </a:defRPr>
      </a:lvl6pPr>
      <a:lvl7pPr marL="5795010" indent="-445770" algn="l" defTabSz="1783080" rtl="0" eaLnBrk="1" latinLnBrk="0" hangingPunct="1">
        <a:lnSpc>
          <a:spcPct val="90000"/>
        </a:lnSpc>
        <a:spcBef>
          <a:spcPts val="975"/>
        </a:spcBef>
        <a:buFont typeface="Arial" panose="020B0604020202020204" pitchFamily="34" charset="0"/>
        <a:buChar char="•"/>
        <a:defRPr sz="3510" kern="1200">
          <a:solidFill>
            <a:schemeClr val="tx1"/>
          </a:solidFill>
          <a:latin typeface="+mn-lt"/>
          <a:ea typeface="+mn-ea"/>
          <a:cs typeface="+mn-cs"/>
        </a:defRPr>
      </a:lvl7pPr>
      <a:lvl8pPr marL="6686550" indent="-445770" algn="l" defTabSz="1783080" rtl="0" eaLnBrk="1" latinLnBrk="0" hangingPunct="1">
        <a:lnSpc>
          <a:spcPct val="90000"/>
        </a:lnSpc>
        <a:spcBef>
          <a:spcPts val="975"/>
        </a:spcBef>
        <a:buFont typeface="Arial" panose="020B0604020202020204" pitchFamily="34" charset="0"/>
        <a:buChar char="•"/>
        <a:defRPr sz="3510" kern="1200">
          <a:solidFill>
            <a:schemeClr val="tx1"/>
          </a:solidFill>
          <a:latin typeface="+mn-lt"/>
          <a:ea typeface="+mn-ea"/>
          <a:cs typeface="+mn-cs"/>
        </a:defRPr>
      </a:lvl8pPr>
      <a:lvl9pPr marL="7578090" indent="-445770" algn="l" defTabSz="1783080" rtl="0" eaLnBrk="1" latinLnBrk="0" hangingPunct="1">
        <a:lnSpc>
          <a:spcPct val="90000"/>
        </a:lnSpc>
        <a:spcBef>
          <a:spcPts val="975"/>
        </a:spcBef>
        <a:buFont typeface="Arial" panose="020B0604020202020204" pitchFamily="34" charset="0"/>
        <a:buChar char="•"/>
        <a:defRPr sz="3510" kern="1200">
          <a:solidFill>
            <a:schemeClr val="tx1"/>
          </a:solidFill>
          <a:latin typeface="+mn-lt"/>
          <a:ea typeface="+mn-ea"/>
          <a:cs typeface="+mn-cs"/>
        </a:defRPr>
      </a:lvl9pPr>
    </p:bodyStyle>
    <p:otherStyle>
      <a:defPPr>
        <a:defRPr lang="en-US"/>
      </a:defPPr>
      <a:lvl1pPr marL="0" algn="l" defTabSz="1783080" rtl="0" eaLnBrk="1" latinLnBrk="0" hangingPunct="1">
        <a:defRPr sz="3510" kern="1200">
          <a:solidFill>
            <a:schemeClr val="tx1"/>
          </a:solidFill>
          <a:latin typeface="+mn-lt"/>
          <a:ea typeface="+mn-ea"/>
          <a:cs typeface="+mn-cs"/>
        </a:defRPr>
      </a:lvl1pPr>
      <a:lvl2pPr marL="891540" algn="l" defTabSz="1783080" rtl="0" eaLnBrk="1" latinLnBrk="0" hangingPunct="1">
        <a:defRPr sz="3510" kern="1200">
          <a:solidFill>
            <a:schemeClr val="tx1"/>
          </a:solidFill>
          <a:latin typeface="+mn-lt"/>
          <a:ea typeface="+mn-ea"/>
          <a:cs typeface="+mn-cs"/>
        </a:defRPr>
      </a:lvl2pPr>
      <a:lvl3pPr marL="1783080" algn="l" defTabSz="1783080" rtl="0" eaLnBrk="1" latinLnBrk="0" hangingPunct="1">
        <a:defRPr sz="3510" kern="1200">
          <a:solidFill>
            <a:schemeClr val="tx1"/>
          </a:solidFill>
          <a:latin typeface="+mn-lt"/>
          <a:ea typeface="+mn-ea"/>
          <a:cs typeface="+mn-cs"/>
        </a:defRPr>
      </a:lvl3pPr>
      <a:lvl4pPr marL="2674620" algn="l" defTabSz="1783080" rtl="0" eaLnBrk="1" latinLnBrk="0" hangingPunct="1">
        <a:defRPr sz="3510" kern="1200">
          <a:solidFill>
            <a:schemeClr val="tx1"/>
          </a:solidFill>
          <a:latin typeface="+mn-lt"/>
          <a:ea typeface="+mn-ea"/>
          <a:cs typeface="+mn-cs"/>
        </a:defRPr>
      </a:lvl4pPr>
      <a:lvl5pPr marL="3566160" algn="l" defTabSz="1783080" rtl="0" eaLnBrk="1" latinLnBrk="0" hangingPunct="1">
        <a:defRPr sz="3510" kern="1200">
          <a:solidFill>
            <a:schemeClr val="tx1"/>
          </a:solidFill>
          <a:latin typeface="+mn-lt"/>
          <a:ea typeface="+mn-ea"/>
          <a:cs typeface="+mn-cs"/>
        </a:defRPr>
      </a:lvl5pPr>
      <a:lvl6pPr marL="4457700" algn="l" defTabSz="1783080" rtl="0" eaLnBrk="1" latinLnBrk="0" hangingPunct="1">
        <a:defRPr sz="3510" kern="1200">
          <a:solidFill>
            <a:schemeClr val="tx1"/>
          </a:solidFill>
          <a:latin typeface="+mn-lt"/>
          <a:ea typeface="+mn-ea"/>
          <a:cs typeface="+mn-cs"/>
        </a:defRPr>
      </a:lvl6pPr>
      <a:lvl7pPr marL="5349240" algn="l" defTabSz="1783080" rtl="0" eaLnBrk="1" latinLnBrk="0" hangingPunct="1">
        <a:defRPr sz="3510" kern="1200">
          <a:solidFill>
            <a:schemeClr val="tx1"/>
          </a:solidFill>
          <a:latin typeface="+mn-lt"/>
          <a:ea typeface="+mn-ea"/>
          <a:cs typeface="+mn-cs"/>
        </a:defRPr>
      </a:lvl7pPr>
      <a:lvl8pPr marL="6240780" algn="l" defTabSz="1783080" rtl="0" eaLnBrk="1" latinLnBrk="0" hangingPunct="1">
        <a:defRPr sz="3510" kern="1200">
          <a:solidFill>
            <a:schemeClr val="tx1"/>
          </a:solidFill>
          <a:latin typeface="+mn-lt"/>
          <a:ea typeface="+mn-ea"/>
          <a:cs typeface="+mn-cs"/>
        </a:defRPr>
      </a:lvl8pPr>
      <a:lvl9pPr marL="7132320" algn="l" defTabSz="1783080" rtl="0" eaLnBrk="1" latinLnBrk="0" hangingPunct="1">
        <a:defRPr sz="35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5.emf"/><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sv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29" Type="http://schemas.openxmlformats.org/officeDocument/2006/relationships/image" Target="../media/image27.sv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svg"/><Relationship Id="rId19" Type="http://schemas.openxmlformats.org/officeDocument/2006/relationships/image" Target="../media/image17.png"/><Relationship Id="rId31" Type="http://schemas.openxmlformats.org/officeDocument/2006/relationships/image" Target="../media/image29.sv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svg"/><Relationship Id="rId27" Type="http://schemas.openxmlformats.org/officeDocument/2006/relationships/image" Target="../media/image25.svg"/><Relationship Id="rId30" Type="http://schemas.openxmlformats.org/officeDocument/2006/relationships/image" Target="../media/image28.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776"/>
            <a:extLst>
              <a:ext uri="{BEBA8EAE-BF5A-486C-A8C5-ECC9F3942E4B}">
                <a14:imgProps xmlns:a14="http://schemas.microsoft.com/office/drawing/2010/main">
                  <a14:imgLayer r:embed="rId4">
                    <a14:imgEffect>
                      <a14:sharpenSoften amount="36000"/>
                    </a14:imgEffect>
                    <a14:imgEffect>
                      <a14:brightnessContrast bright="-19000" contras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6D156B-56FB-4B25-BCB0-FED19EA74791}"/>
              </a:ext>
            </a:extLst>
          </p:cNvPr>
          <p:cNvSpPr/>
          <p:nvPr/>
        </p:nvSpPr>
        <p:spPr>
          <a:xfrm>
            <a:off x="-18562" y="3688153"/>
            <a:ext cx="6202307" cy="1412204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67">
              <a:solidFill>
                <a:schemeClr val="accent6">
                  <a:lumMod val="40000"/>
                  <a:lumOff val="60000"/>
                </a:schemeClr>
              </a:solidFill>
            </a:endParaRPr>
          </a:p>
        </p:txBody>
      </p:sp>
      <p:sp>
        <p:nvSpPr>
          <p:cNvPr id="7" name="Rectangle 6">
            <a:extLst>
              <a:ext uri="{FF2B5EF4-FFF2-40B4-BE49-F238E27FC236}">
                <a16:creationId xmlns:a16="http://schemas.microsoft.com/office/drawing/2014/main" id="{4A474EA2-0CC9-4093-8923-E745E0ED6E8A}"/>
              </a:ext>
            </a:extLst>
          </p:cNvPr>
          <p:cNvSpPr/>
          <p:nvPr/>
        </p:nvSpPr>
        <p:spPr>
          <a:xfrm>
            <a:off x="17900073" y="820592"/>
            <a:ext cx="5874327" cy="17053237"/>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67" dirty="0">
              <a:solidFill>
                <a:schemeClr val="accent6">
                  <a:lumMod val="20000"/>
                  <a:lumOff val="80000"/>
                </a:schemeClr>
              </a:solidFill>
            </a:endParaRPr>
          </a:p>
        </p:txBody>
      </p:sp>
      <p:sp>
        <p:nvSpPr>
          <p:cNvPr id="1067" name="Round Same Side Corner Rectangle 1066">
            <a:extLst>
              <a:ext uri="{FF2B5EF4-FFF2-40B4-BE49-F238E27FC236}">
                <a16:creationId xmlns:a16="http://schemas.microsoft.com/office/drawing/2014/main" id="{607839A5-FA74-65BF-AB24-B3AFBE5DE9C0}"/>
              </a:ext>
            </a:extLst>
          </p:cNvPr>
          <p:cNvSpPr/>
          <p:nvPr/>
        </p:nvSpPr>
        <p:spPr>
          <a:xfrm rot="5400000">
            <a:off x="7026428" y="-6610427"/>
            <a:ext cx="2760968" cy="16866581"/>
          </a:xfrm>
          <a:prstGeom prst="round2SameRect">
            <a:avLst/>
          </a:prstGeom>
          <a:solidFill>
            <a:schemeClr val="accent6">
              <a:lumMod val="40000"/>
              <a:lumOff val="60000"/>
            </a:schemeClr>
          </a:solidFill>
          <a:ln cap="rnd">
            <a:noFill/>
          </a:ln>
          <a:effectLst>
            <a:outerShdw blurRad="50800" dist="38100" dir="8100000" algn="tr"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67" dirty="0"/>
          </a:p>
        </p:txBody>
      </p:sp>
      <p:sp>
        <p:nvSpPr>
          <p:cNvPr id="1069" name="TextBox 1068">
            <a:extLst>
              <a:ext uri="{FF2B5EF4-FFF2-40B4-BE49-F238E27FC236}">
                <a16:creationId xmlns:a16="http://schemas.microsoft.com/office/drawing/2014/main" id="{F020F168-0366-A4AD-3A63-D703448192CE}"/>
              </a:ext>
            </a:extLst>
          </p:cNvPr>
          <p:cNvSpPr txBox="1"/>
          <p:nvPr/>
        </p:nvSpPr>
        <p:spPr>
          <a:xfrm>
            <a:off x="595280" y="543542"/>
            <a:ext cx="15371350" cy="1569660"/>
          </a:xfrm>
          <a:prstGeom prst="rect">
            <a:avLst/>
          </a:prstGeom>
          <a:noFill/>
        </p:spPr>
        <p:txBody>
          <a:bodyPr wrap="square" rtlCol="0">
            <a:spAutoFit/>
          </a:bodyPr>
          <a:lstStyle/>
          <a:p>
            <a:pPr algn="ctr"/>
            <a:r>
              <a:rPr lang="en-US" sz="4800" b="1" dirty="0">
                <a:ea typeface="Segoe UI Black" panose="020B0A02040204020203" pitchFamily="34" charset="0"/>
                <a:cs typeface="Segoe UI" panose="020B0502040204020203" pitchFamily="34" charset="0"/>
              </a:rPr>
              <a:t>Quantifying the synergies between human and biodiversity utility in urban greenspaces</a:t>
            </a:r>
            <a:endParaRPr lang="en-US" sz="5400" dirty="0"/>
          </a:p>
        </p:txBody>
      </p:sp>
      <p:sp>
        <p:nvSpPr>
          <p:cNvPr id="1070" name="TextBox 1069">
            <a:extLst>
              <a:ext uri="{FF2B5EF4-FFF2-40B4-BE49-F238E27FC236}">
                <a16:creationId xmlns:a16="http://schemas.microsoft.com/office/drawing/2014/main" id="{9AB716F7-E10A-DC3D-C534-401E767ECD4B}"/>
              </a:ext>
            </a:extLst>
          </p:cNvPr>
          <p:cNvSpPr txBox="1"/>
          <p:nvPr/>
        </p:nvSpPr>
        <p:spPr>
          <a:xfrm>
            <a:off x="-1011162" y="2138877"/>
            <a:ext cx="17830800" cy="430887"/>
          </a:xfrm>
          <a:prstGeom prst="rect">
            <a:avLst/>
          </a:prstGeom>
          <a:noFill/>
        </p:spPr>
        <p:txBody>
          <a:bodyPr wrap="square" rtlCol="0">
            <a:spAutoFit/>
          </a:bodyPr>
          <a:lstStyle/>
          <a:p>
            <a:pPr algn="ctr"/>
            <a:r>
              <a:rPr lang="en-US" sz="2200" dirty="0"/>
              <a:t>Nataly G. Miguez</a:t>
            </a:r>
            <a:r>
              <a:rPr lang="en-US" sz="2200" baseline="30000" dirty="0"/>
              <a:t>1</a:t>
            </a:r>
            <a:r>
              <a:rPr lang="en-US" sz="2200" dirty="0"/>
              <a:t>, Brittany M. Mason</a:t>
            </a:r>
            <a:r>
              <a:rPr lang="en-US" sz="2200" baseline="30000" dirty="0"/>
              <a:t>1</a:t>
            </a:r>
            <a:r>
              <a:rPr lang="en-US" sz="2200" dirty="0"/>
              <a:t>, Jiangxiao Qiu</a:t>
            </a:r>
            <a:r>
              <a:rPr lang="en-US" sz="2200" baseline="30000" dirty="0"/>
              <a:t>2</a:t>
            </a:r>
            <a:r>
              <a:rPr lang="en-US" sz="2200" dirty="0"/>
              <a:t>, Corey T. Callaghan</a:t>
            </a:r>
            <a:r>
              <a:rPr lang="en-US" sz="2200" baseline="30000" dirty="0"/>
              <a:t>1</a:t>
            </a:r>
            <a:endParaRPr lang="en-US" sz="2200" dirty="0"/>
          </a:p>
        </p:txBody>
      </p:sp>
      <p:sp>
        <p:nvSpPr>
          <p:cNvPr id="1071" name="TextBox 1070">
            <a:extLst>
              <a:ext uri="{FF2B5EF4-FFF2-40B4-BE49-F238E27FC236}">
                <a16:creationId xmlns:a16="http://schemas.microsoft.com/office/drawing/2014/main" id="{8CF73197-BC23-3A4E-CB8F-EAF0EA3D10C3}"/>
              </a:ext>
            </a:extLst>
          </p:cNvPr>
          <p:cNvSpPr txBox="1"/>
          <p:nvPr/>
        </p:nvSpPr>
        <p:spPr>
          <a:xfrm>
            <a:off x="-634445" y="2596502"/>
            <a:ext cx="17830800" cy="400110"/>
          </a:xfrm>
          <a:prstGeom prst="rect">
            <a:avLst/>
          </a:prstGeom>
          <a:noFill/>
        </p:spPr>
        <p:txBody>
          <a:bodyPr wrap="square" rtlCol="0">
            <a:spAutoFit/>
          </a:bodyPr>
          <a:lstStyle/>
          <a:p>
            <a:pPr algn="ctr"/>
            <a:r>
              <a:rPr lang="en-US" sz="2000" dirty="0"/>
              <a:t>Department of Wildlife Ecology and Conservation, Fort Lauderdale Research and Education Center, University of Florida</a:t>
            </a:r>
          </a:p>
        </p:txBody>
      </p:sp>
      <p:sp>
        <p:nvSpPr>
          <p:cNvPr id="1091" name="Oval 1090">
            <a:extLst>
              <a:ext uri="{FF2B5EF4-FFF2-40B4-BE49-F238E27FC236}">
                <a16:creationId xmlns:a16="http://schemas.microsoft.com/office/drawing/2014/main" id="{0E6B6F0B-320B-1078-E2D5-1D8FD415D9F7}"/>
              </a:ext>
            </a:extLst>
          </p:cNvPr>
          <p:cNvSpPr/>
          <p:nvPr/>
        </p:nvSpPr>
        <p:spPr>
          <a:xfrm>
            <a:off x="6685749" y="4244483"/>
            <a:ext cx="10818753" cy="10211245"/>
          </a:xfrm>
          <a:prstGeom prst="ellipse">
            <a:avLst/>
          </a:prstGeom>
          <a:solidFill>
            <a:schemeClr val="accent6">
              <a:lumMod val="40000"/>
              <a:lumOff val="60000"/>
              <a:alpha val="90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2" name="Content Placeholder 8">
            <a:extLst>
              <a:ext uri="{FF2B5EF4-FFF2-40B4-BE49-F238E27FC236}">
                <a16:creationId xmlns:a16="http://schemas.microsoft.com/office/drawing/2014/main" id="{12C929E3-E9FE-F5C9-4008-EB807D10921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163059" y="7631894"/>
            <a:ext cx="3034581" cy="2386196"/>
          </a:xfrm>
          <a:prstGeom prst="rect">
            <a:avLst/>
          </a:prstGeom>
          <a:effectLst>
            <a:outerShdw blurRad="50800" dist="38100" dir="8100000" algn="tr" rotWithShape="0">
              <a:prstClr val="black">
                <a:alpha val="40000"/>
              </a:prstClr>
            </a:outerShdw>
          </a:effectLst>
        </p:spPr>
      </p:pic>
      <p:pic>
        <p:nvPicPr>
          <p:cNvPr id="1094" name="Picture 1093">
            <a:extLst>
              <a:ext uri="{FF2B5EF4-FFF2-40B4-BE49-F238E27FC236}">
                <a16:creationId xmlns:a16="http://schemas.microsoft.com/office/drawing/2014/main" id="{05AD2C9B-770E-CBF3-33E1-D3F7C931892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3401325" y="7647337"/>
            <a:ext cx="3350337" cy="2536126"/>
          </a:xfrm>
          <a:prstGeom prst="rect">
            <a:avLst/>
          </a:prstGeom>
          <a:effectLst>
            <a:outerShdw blurRad="50800" dist="38100" dir="8100000" algn="tr" rotWithShape="0">
              <a:prstClr val="black">
                <a:alpha val="40000"/>
              </a:prstClr>
            </a:outerShdw>
          </a:effectLst>
        </p:spPr>
      </p:pic>
      <p:sp>
        <p:nvSpPr>
          <p:cNvPr id="1095" name="TextBox 1094">
            <a:extLst>
              <a:ext uri="{FF2B5EF4-FFF2-40B4-BE49-F238E27FC236}">
                <a16:creationId xmlns:a16="http://schemas.microsoft.com/office/drawing/2014/main" id="{2F26DDA7-CEEF-45C4-D655-DFC0B7D90D04}"/>
              </a:ext>
            </a:extLst>
          </p:cNvPr>
          <p:cNvSpPr txBox="1"/>
          <p:nvPr/>
        </p:nvSpPr>
        <p:spPr>
          <a:xfrm>
            <a:off x="7306857" y="10100104"/>
            <a:ext cx="3140114" cy="430887"/>
          </a:xfrm>
          <a:prstGeom prst="rect">
            <a:avLst/>
          </a:prstGeom>
          <a:noFill/>
        </p:spPr>
        <p:txBody>
          <a:bodyPr wrap="square" rtlCol="0">
            <a:spAutoFit/>
          </a:bodyPr>
          <a:lstStyle/>
          <a:p>
            <a:r>
              <a:rPr lang="en-US" sz="2200" b="1" dirty="0">
                <a:solidFill>
                  <a:schemeClr val="accent6">
                    <a:lumMod val="50000"/>
                  </a:schemeClr>
                </a:solidFill>
              </a:rPr>
              <a:t>High biodiversity utility</a:t>
            </a:r>
          </a:p>
        </p:txBody>
      </p:sp>
      <p:sp>
        <p:nvSpPr>
          <p:cNvPr id="1096" name="TextBox 1095">
            <a:extLst>
              <a:ext uri="{FF2B5EF4-FFF2-40B4-BE49-F238E27FC236}">
                <a16:creationId xmlns:a16="http://schemas.microsoft.com/office/drawing/2014/main" id="{394F5AFB-FB8B-4063-3348-FFDE6FE705D5}"/>
              </a:ext>
            </a:extLst>
          </p:cNvPr>
          <p:cNvSpPr txBox="1"/>
          <p:nvPr/>
        </p:nvSpPr>
        <p:spPr>
          <a:xfrm>
            <a:off x="13901097" y="10194132"/>
            <a:ext cx="2954028" cy="430887"/>
          </a:xfrm>
          <a:prstGeom prst="rect">
            <a:avLst/>
          </a:prstGeom>
          <a:noFill/>
        </p:spPr>
        <p:txBody>
          <a:bodyPr wrap="square" rtlCol="0">
            <a:spAutoFit/>
          </a:bodyPr>
          <a:lstStyle/>
          <a:p>
            <a:r>
              <a:rPr lang="en-US" sz="2200" b="1" dirty="0">
                <a:solidFill>
                  <a:srgbClr val="D73629"/>
                </a:solidFill>
              </a:rPr>
              <a:t>High human utility</a:t>
            </a:r>
          </a:p>
        </p:txBody>
      </p:sp>
      <p:sp>
        <p:nvSpPr>
          <p:cNvPr id="1097" name="Curved Up Arrow 1096">
            <a:extLst>
              <a:ext uri="{FF2B5EF4-FFF2-40B4-BE49-F238E27FC236}">
                <a16:creationId xmlns:a16="http://schemas.microsoft.com/office/drawing/2014/main" id="{EA242262-1654-8529-75F1-F2C381B4893F}"/>
              </a:ext>
            </a:extLst>
          </p:cNvPr>
          <p:cNvSpPr/>
          <p:nvPr/>
        </p:nvSpPr>
        <p:spPr>
          <a:xfrm>
            <a:off x="8623819" y="10632870"/>
            <a:ext cx="7028767" cy="1695325"/>
          </a:xfrm>
          <a:prstGeom prst="curvedUpArrow">
            <a:avLst/>
          </a:prstGeom>
          <a:gradFill flip="none" rotWithShape="1">
            <a:gsLst>
              <a:gs pos="89000">
                <a:srgbClr val="EF6839"/>
              </a:gs>
              <a:gs pos="32000">
                <a:schemeClr val="accent6">
                  <a:lumMod val="75000"/>
                </a:schemeClr>
              </a:gs>
              <a:gs pos="76000">
                <a:schemeClr val="accent6">
                  <a:lumMod val="60000"/>
                  <a:lumOff val="40000"/>
                </a:schemeClr>
              </a:gs>
            </a:gsLst>
            <a:lin ang="0" scaled="0"/>
            <a:tileRect/>
          </a:gradFill>
          <a:effectLst>
            <a:outerShdw blurRad="50800" dist="38100" dir="8100000" algn="t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1126" name="Picture 1125">
            <a:extLst>
              <a:ext uri="{FF2B5EF4-FFF2-40B4-BE49-F238E27FC236}">
                <a16:creationId xmlns:a16="http://schemas.microsoft.com/office/drawing/2014/main" id="{8F34A71B-5845-20EF-C698-20FC8F7ECDF0}"/>
              </a:ext>
            </a:extLst>
          </p:cNvPr>
          <p:cNvPicPr>
            <a:picLocks noChangeAspect="1"/>
          </p:cNvPicPr>
          <p:nvPr/>
        </p:nvPicPr>
        <p:blipFill>
          <a:blip r:embed="rId7"/>
          <a:stretch>
            <a:fillRect/>
          </a:stretch>
        </p:blipFill>
        <p:spPr>
          <a:xfrm>
            <a:off x="441058" y="1622052"/>
            <a:ext cx="1201823" cy="1189037"/>
          </a:xfrm>
          <a:prstGeom prst="rect">
            <a:avLst/>
          </a:prstGeom>
        </p:spPr>
      </p:pic>
      <p:pic>
        <p:nvPicPr>
          <p:cNvPr id="1124" name="Picture 1123" descr="A logo with white text&#10;&#10;Description automatically generated">
            <a:extLst>
              <a:ext uri="{FF2B5EF4-FFF2-40B4-BE49-F238E27FC236}">
                <a16:creationId xmlns:a16="http://schemas.microsoft.com/office/drawing/2014/main" id="{E39132D7-B89F-128D-5054-5E1A06E57142}"/>
              </a:ext>
            </a:extLst>
          </p:cNvPr>
          <p:cNvPicPr>
            <a:picLocks noChangeAspect="1"/>
          </p:cNvPicPr>
          <p:nvPr/>
        </p:nvPicPr>
        <p:blipFill>
          <a:blip r:embed="rId8"/>
          <a:stretch>
            <a:fillRect/>
          </a:stretch>
        </p:blipFill>
        <p:spPr>
          <a:xfrm>
            <a:off x="14983244" y="1464553"/>
            <a:ext cx="1492191" cy="1488274"/>
          </a:xfrm>
          <a:prstGeom prst="rect">
            <a:avLst/>
          </a:prstGeom>
        </p:spPr>
      </p:pic>
      <p:sp>
        <p:nvSpPr>
          <p:cNvPr id="1162" name="Rectangle 1161">
            <a:extLst>
              <a:ext uri="{FF2B5EF4-FFF2-40B4-BE49-F238E27FC236}">
                <a16:creationId xmlns:a16="http://schemas.microsoft.com/office/drawing/2014/main" id="{A7023376-3986-2D08-B641-2E9A90541B5C}"/>
              </a:ext>
            </a:extLst>
          </p:cNvPr>
          <p:cNvSpPr/>
          <p:nvPr/>
        </p:nvSpPr>
        <p:spPr>
          <a:xfrm>
            <a:off x="-31612" y="3662918"/>
            <a:ext cx="6202307" cy="553624"/>
          </a:xfrm>
          <a:prstGeom prst="rect">
            <a:avLst/>
          </a:prstGeom>
          <a:solidFill>
            <a:srgbClr val="FECD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3" name="Rectangle 1162">
            <a:extLst>
              <a:ext uri="{FF2B5EF4-FFF2-40B4-BE49-F238E27FC236}">
                <a16:creationId xmlns:a16="http://schemas.microsoft.com/office/drawing/2014/main" id="{148A3238-F817-23B8-8398-F0136A03E20B}"/>
              </a:ext>
            </a:extLst>
          </p:cNvPr>
          <p:cNvSpPr/>
          <p:nvPr/>
        </p:nvSpPr>
        <p:spPr>
          <a:xfrm>
            <a:off x="-26380" y="14049833"/>
            <a:ext cx="6199632" cy="553624"/>
          </a:xfrm>
          <a:prstGeom prst="rect">
            <a:avLst/>
          </a:prstGeom>
          <a:solidFill>
            <a:srgbClr val="FECD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E35B311-3C19-412C-ADE6-EB2E4158F366}"/>
              </a:ext>
            </a:extLst>
          </p:cNvPr>
          <p:cNvSpPr txBox="1"/>
          <p:nvPr/>
        </p:nvSpPr>
        <p:spPr>
          <a:xfrm>
            <a:off x="210463" y="4236027"/>
            <a:ext cx="5676060" cy="4656596"/>
          </a:xfrm>
          <a:prstGeom prst="rect">
            <a:avLst/>
          </a:prstGeom>
          <a:noFill/>
        </p:spPr>
        <p:txBody>
          <a:bodyPr wrap="square" rtlCol="0">
            <a:spAutoFit/>
          </a:bodyPr>
          <a:lstStyle/>
          <a:p>
            <a:pPr marL="285750" indent="-285750">
              <a:lnSpc>
                <a:spcPct val="120000"/>
              </a:lnSpc>
              <a:buFont typeface="Wingdings" pitchFamily="2" charset="2"/>
              <a:buChar char="v"/>
            </a:pPr>
            <a:r>
              <a:rPr lang="en-US" sz="2100" dirty="0">
                <a:cs typeface="Segoe UI" panose="020B0502040204020203" pitchFamily="34" charset="0"/>
              </a:rPr>
              <a:t>Rapid urbanization is a process characterized by a significant shift of a population from rural to urban areas. </a:t>
            </a:r>
          </a:p>
          <a:p>
            <a:pPr marL="285750" indent="-285750">
              <a:lnSpc>
                <a:spcPct val="120000"/>
              </a:lnSpc>
              <a:buFont typeface="Wingdings" pitchFamily="2" charset="2"/>
              <a:buChar char="v"/>
            </a:pPr>
            <a:r>
              <a:rPr lang="en-US" sz="2100" dirty="0">
                <a:cs typeface="Segoe UI" panose="020B0502040204020203" pitchFamily="34" charset="0"/>
              </a:rPr>
              <a:t>By 2050, the global urban population is projected to increase from 55% to 68%.</a:t>
            </a:r>
          </a:p>
          <a:p>
            <a:pPr marL="285750" indent="-285750">
              <a:lnSpc>
                <a:spcPct val="120000"/>
              </a:lnSpc>
              <a:buFont typeface="Wingdings" pitchFamily="2" charset="2"/>
              <a:buChar char="v"/>
            </a:pPr>
            <a:r>
              <a:rPr lang="en-US" sz="2100" dirty="0">
                <a:cs typeface="Segoe UI" panose="020B0502040204020203" pitchFamily="34" charset="0"/>
              </a:rPr>
              <a:t>Urban greenspaces play a crucial role in urban environments due to their role in providing essential habitats to various forms of wildlife, and the enhancement of ecosystem services (e.g., air and water purification, climate regulation, carbon sequestration).</a:t>
            </a:r>
            <a:endParaRPr lang="en-US" sz="1800" dirty="0">
              <a:latin typeface="Lato" panose="020F0502020204030203" pitchFamily="34" charset="0"/>
              <a:cs typeface="Segoe UI" panose="020B0502040204020203" pitchFamily="34" charset="0"/>
            </a:endParaRPr>
          </a:p>
          <a:p>
            <a:pPr>
              <a:lnSpc>
                <a:spcPct val="120000"/>
              </a:lnSpc>
            </a:pPr>
            <a:endParaRPr lang="en-US" sz="1800" dirty="0">
              <a:latin typeface="Lato" panose="020F0502020204030203" pitchFamily="34" charset="0"/>
              <a:cs typeface="Segoe UI" panose="020B0502040204020203" pitchFamily="34" charset="0"/>
            </a:endParaRPr>
          </a:p>
        </p:txBody>
      </p:sp>
      <p:sp>
        <p:nvSpPr>
          <p:cNvPr id="1165" name="Rectangle 1164">
            <a:extLst>
              <a:ext uri="{FF2B5EF4-FFF2-40B4-BE49-F238E27FC236}">
                <a16:creationId xmlns:a16="http://schemas.microsoft.com/office/drawing/2014/main" id="{3FD50628-4A5C-7853-CDD0-C44E3D61D481}"/>
              </a:ext>
            </a:extLst>
          </p:cNvPr>
          <p:cNvSpPr/>
          <p:nvPr/>
        </p:nvSpPr>
        <p:spPr>
          <a:xfrm>
            <a:off x="17900073" y="14046200"/>
            <a:ext cx="5874328" cy="532028"/>
          </a:xfrm>
          <a:prstGeom prst="rect">
            <a:avLst/>
          </a:prstGeom>
          <a:solidFill>
            <a:srgbClr val="FECD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5" name="TextBox 1114">
            <a:extLst>
              <a:ext uri="{FF2B5EF4-FFF2-40B4-BE49-F238E27FC236}">
                <a16:creationId xmlns:a16="http://schemas.microsoft.com/office/drawing/2014/main" id="{A925556D-455F-B12B-8AA3-26D31B341535}"/>
              </a:ext>
            </a:extLst>
          </p:cNvPr>
          <p:cNvSpPr txBox="1"/>
          <p:nvPr/>
        </p:nvSpPr>
        <p:spPr>
          <a:xfrm>
            <a:off x="18051282" y="14657961"/>
            <a:ext cx="5508419" cy="3000821"/>
          </a:xfrm>
          <a:prstGeom prst="rect">
            <a:avLst/>
          </a:prstGeom>
          <a:noFill/>
        </p:spPr>
        <p:txBody>
          <a:bodyPr wrap="square">
            <a:spAutoFit/>
          </a:bodyPr>
          <a:lstStyle/>
          <a:p>
            <a:pPr marL="457200" indent="-457200">
              <a:buFont typeface="Wingdings" pitchFamily="2" charset="2"/>
              <a:buChar char="v"/>
            </a:pPr>
            <a:r>
              <a:rPr lang="en-US" sz="2100" dirty="0">
                <a:ea typeface="Lato" panose="020F0502020204030203" pitchFamily="34" charset="0"/>
                <a:cs typeface="Lato" panose="020F0502020204030203" pitchFamily="34" charset="0"/>
              </a:rPr>
              <a:t>Both human utility and biodiversity utility correlate with greenspace size, emphasizing the significance of larger greenspaces in accommodating diverse values and use.</a:t>
            </a:r>
          </a:p>
          <a:p>
            <a:pPr marL="457200" indent="-457200">
              <a:buFont typeface="Wingdings" pitchFamily="2" charset="2"/>
              <a:buChar char="v"/>
            </a:pPr>
            <a:endParaRPr lang="en-US" sz="2100" dirty="0">
              <a:ea typeface="Lato" panose="020F0502020204030203" pitchFamily="34" charset="0"/>
              <a:cs typeface="Lato" panose="020F0502020204030203" pitchFamily="34" charset="0"/>
            </a:endParaRPr>
          </a:p>
          <a:p>
            <a:pPr marL="457200" indent="-457200">
              <a:buFont typeface="Wingdings" pitchFamily="2" charset="2"/>
              <a:buChar char="v"/>
            </a:pPr>
            <a:r>
              <a:rPr lang="en-US" sz="2100" dirty="0">
                <a:ea typeface="Lato" panose="020F0502020204030203" pitchFamily="34" charset="0"/>
                <a:cs typeface="Lato" panose="020F0502020204030203" pitchFamily="34" charset="0"/>
              </a:rPr>
              <a:t>Future work should look to scale-up these results to other parts of the country and leverage big data to quantify both biodiversity and human utility.</a:t>
            </a:r>
          </a:p>
        </p:txBody>
      </p:sp>
      <p:sp>
        <p:nvSpPr>
          <p:cNvPr id="1164" name="Rectangle 1163">
            <a:extLst>
              <a:ext uri="{FF2B5EF4-FFF2-40B4-BE49-F238E27FC236}">
                <a16:creationId xmlns:a16="http://schemas.microsoft.com/office/drawing/2014/main" id="{B0C38E92-2686-7DAE-8679-B3DD98155680}"/>
              </a:ext>
            </a:extLst>
          </p:cNvPr>
          <p:cNvSpPr/>
          <p:nvPr/>
        </p:nvSpPr>
        <p:spPr>
          <a:xfrm>
            <a:off x="17900071" y="4692880"/>
            <a:ext cx="5874328" cy="532028"/>
          </a:xfrm>
          <a:prstGeom prst="rect">
            <a:avLst/>
          </a:prstGeom>
          <a:solidFill>
            <a:srgbClr val="FECD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3" name="TextBox 1112">
            <a:extLst>
              <a:ext uri="{FF2B5EF4-FFF2-40B4-BE49-F238E27FC236}">
                <a16:creationId xmlns:a16="http://schemas.microsoft.com/office/drawing/2014/main" id="{0513C150-59ED-32D3-E4E2-297833523257}"/>
              </a:ext>
            </a:extLst>
          </p:cNvPr>
          <p:cNvSpPr txBox="1"/>
          <p:nvPr/>
        </p:nvSpPr>
        <p:spPr>
          <a:xfrm>
            <a:off x="18066353" y="5205141"/>
            <a:ext cx="5541765" cy="4332276"/>
          </a:xfrm>
          <a:prstGeom prst="rect">
            <a:avLst/>
          </a:prstGeom>
          <a:noFill/>
        </p:spPr>
        <p:txBody>
          <a:bodyPr wrap="square">
            <a:spAutoFit/>
          </a:bodyPr>
          <a:lstStyle/>
          <a:p>
            <a:pPr marL="571500" indent="-571500">
              <a:lnSpc>
                <a:spcPct val="120000"/>
              </a:lnSpc>
              <a:buFont typeface="Wingdings" pitchFamily="2" charset="2"/>
              <a:buChar char="v"/>
            </a:pPr>
            <a:r>
              <a:rPr lang="en-US" sz="2100" dirty="0">
                <a:cs typeface="Segoe UI" panose="020B0502040204020203" pitchFamily="34" charset="0"/>
              </a:rPr>
              <a:t>Human utility was normally distributed across the eight physical characteristics (Figure 2).</a:t>
            </a:r>
          </a:p>
          <a:p>
            <a:pPr marL="571500" indent="-571500">
              <a:lnSpc>
                <a:spcPct val="120000"/>
              </a:lnSpc>
              <a:buFont typeface="Wingdings" pitchFamily="2" charset="2"/>
              <a:buChar char="v"/>
            </a:pPr>
            <a:r>
              <a:rPr lang="en-US" sz="2100" dirty="0">
                <a:cs typeface="Segoe UI" panose="020B0502040204020203" pitchFamily="34" charset="0"/>
              </a:rPr>
              <a:t>Statistical analysis revealed significant positive correlations between kid's playgrounds, bodies of water, nature preserves, and jog/walk paths with biodiversity utility.</a:t>
            </a:r>
          </a:p>
          <a:p>
            <a:pPr marL="571500" indent="-571500">
              <a:lnSpc>
                <a:spcPct val="120000"/>
              </a:lnSpc>
              <a:buFont typeface="Wingdings" pitchFamily="2" charset="2"/>
              <a:buChar char="v"/>
            </a:pPr>
            <a:r>
              <a:rPr lang="en-US" sz="2100" dirty="0">
                <a:cs typeface="Segoe UI" panose="020B0502040204020203" pitchFamily="34" charset="0"/>
              </a:rPr>
              <a:t>No evidence of a relationship between biodiversity and human utility, indicating the absence of tradeoffs</a:t>
            </a:r>
            <a:r>
              <a:rPr lang="en-US" sz="2100" b="1" dirty="0">
                <a:cs typeface="Segoe UI" panose="020B0502040204020203" pitchFamily="34" charset="0"/>
              </a:rPr>
              <a:t> </a:t>
            </a:r>
            <a:r>
              <a:rPr lang="en-US" sz="2100" dirty="0">
                <a:cs typeface="Segoe UI" panose="020B0502040204020203" pitchFamily="34" charset="0"/>
              </a:rPr>
              <a:t>(Figure 3).</a:t>
            </a:r>
          </a:p>
        </p:txBody>
      </p:sp>
      <p:sp>
        <p:nvSpPr>
          <p:cNvPr id="8" name="Rectangle: Rounded Corners 7">
            <a:extLst>
              <a:ext uri="{FF2B5EF4-FFF2-40B4-BE49-F238E27FC236}">
                <a16:creationId xmlns:a16="http://schemas.microsoft.com/office/drawing/2014/main" id="{A36044E8-E986-1BD7-C5C9-7A260351A147}"/>
              </a:ext>
            </a:extLst>
          </p:cNvPr>
          <p:cNvSpPr/>
          <p:nvPr/>
        </p:nvSpPr>
        <p:spPr>
          <a:xfrm>
            <a:off x="6464572" y="14578228"/>
            <a:ext cx="11039930" cy="2967634"/>
          </a:xfrm>
          <a:prstGeom prst="roundRect">
            <a:avLst/>
          </a:prstGeom>
          <a:solidFill>
            <a:srgbClr val="D7C5AD">
              <a:alpha val="89000"/>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4">
            <a:extLst>
              <a:ext uri="{FF2B5EF4-FFF2-40B4-BE49-F238E27FC236}">
                <a16:creationId xmlns:a16="http://schemas.microsoft.com/office/drawing/2014/main" id="{DDC4359A-7BBB-495A-96DE-65574C0C88E6}"/>
              </a:ext>
            </a:extLst>
          </p:cNvPr>
          <p:cNvSpPr>
            <a:spLocks noGrp="1"/>
          </p:cNvSpPr>
          <p:nvPr>
            <p:ph type="ctrTitle"/>
          </p:nvPr>
        </p:nvSpPr>
        <p:spPr>
          <a:xfrm>
            <a:off x="6293823" y="14667602"/>
            <a:ext cx="10588382" cy="2550024"/>
          </a:xfrm>
        </p:spPr>
        <p:txBody>
          <a:bodyPr anchor="t">
            <a:noAutofit/>
          </a:bodyPr>
          <a:lstStyle/>
          <a:p>
            <a:pPr>
              <a:lnSpc>
                <a:spcPct val="150000"/>
              </a:lnSpc>
            </a:pPr>
            <a:r>
              <a:rPr lang="en-US" sz="3600" b="1" dirty="0">
                <a:effectLst/>
                <a:latin typeface="Lato" panose="020F0502020204030203" pitchFamily="34" charset="0"/>
                <a:ea typeface="Lato" panose="020F0502020204030203" pitchFamily="34" charset="0"/>
                <a:cs typeface="Lato" panose="020F0502020204030203" pitchFamily="34" charset="0"/>
              </a:rPr>
              <a:t>Key finding: </a:t>
            </a:r>
            <a:r>
              <a:rPr lang="en-US" sz="3600" dirty="0">
                <a:effectLst/>
                <a:latin typeface="Lato" panose="020F0502020204030203" pitchFamily="34" charset="0"/>
                <a:ea typeface="Lato" panose="020F0502020204030203" pitchFamily="34" charset="0"/>
                <a:cs typeface="Lato" panose="020F0502020204030203" pitchFamily="34" charset="0"/>
              </a:rPr>
              <a:t>We found no evidence of tradeoffs in biodiversity and human utility, </a:t>
            </a:r>
            <a:r>
              <a:rPr lang="en-US" sz="3600" dirty="0">
                <a:latin typeface="Lato" panose="020F0502020204030203" pitchFamily="34" charset="0"/>
                <a:ea typeface="Lato" panose="020F0502020204030203" pitchFamily="34" charset="0"/>
                <a:cs typeface="Lato" panose="020F0502020204030203" pitchFamily="34" charset="0"/>
              </a:rPr>
              <a:t>meaning</a:t>
            </a:r>
            <a:r>
              <a:rPr lang="en-US" sz="3600" dirty="0">
                <a:effectLst/>
                <a:latin typeface="Lato" panose="020F0502020204030203" pitchFamily="34" charset="0"/>
                <a:ea typeface="Lato" panose="020F0502020204030203" pitchFamily="34" charset="0"/>
                <a:cs typeface="Lato" panose="020F0502020204030203" pitchFamily="34" charset="0"/>
              </a:rPr>
              <a:t> large greenspaces can accommodate diverse values.</a:t>
            </a:r>
          </a:p>
        </p:txBody>
      </p:sp>
      <p:pic>
        <p:nvPicPr>
          <p:cNvPr id="12" name="Graphic 11" descr="Rabbit with solid fill">
            <a:extLst>
              <a:ext uri="{FF2B5EF4-FFF2-40B4-BE49-F238E27FC236}">
                <a16:creationId xmlns:a16="http://schemas.microsoft.com/office/drawing/2014/main" id="{D6606822-2FEF-C335-6B19-D00CDACC0B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6103772" y="16000914"/>
            <a:ext cx="1927408" cy="1927408"/>
          </a:xfrm>
          <a:prstGeom prst="rect">
            <a:avLst/>
          </a:prstGeom>
          <a:effectLst>
            <a:outerShdw blurRad="50800" dist="38100" dir="8100000" algn="tr" rotWithShape="0">
              <a:prstClr val="black">
                <a:alpha val="40000"/>
              </a:prstClr>
            </a:outerShdw>
          </a:effectLst>
        </p:spPr>
      </p:pic>
      <p:pic>
        <p:nvPicPr>
          <p:cNvPr id="16" name="Graphic 15" descr="Thumbs up sign with solid fill">
            <a:extLst>
              <a:ext uri="{FF2B5EF4-FFF2-40B4-BE49-F238E27FC236}">
                <a16:creationId xmlns:a16="http://schemas.microsoft.com/office/drawing/2014/main" id="{207E1F62-9D00-EDBE-187E-C22DF082B3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617996">
            <a:off x="6432919" y="13393089"/>
            <a:ext cx="1517399" cy="1517399"/>
          </a:xfrm>
          <a:prstGeom prst="rect">
            <a:avLst/>
          </a:prstGeom>
          <a:effectLst>
            <a:outerShdw blurRad="50800" dist="38100" dir="8100000" algn="tr" rotWithShape="0">
              <a:prstClr val="black">
                <a:alpha val="40000"/>
              </a:prstClr>
            </a:outerShdw>
          </a:effectLst>
        </p:spPr>
      </p:pic>
      <p:grpSp>
        <p:nvGrpSpPr>
          <p:cNvPr id="29" name="Group 28">
            <a:extLst>
              <a:ext uri="{FF2B5EF4-FFF2-40B4-BE49-F238E27FC236}">
                <a16:creationId xmlns:a16="http://schemas.microsoft.com/office/drawing/2014/main" id="{9E0D856D-39A2-40E0-0EFC-872AEC35D0FD}"/>
              </a:ext>
            </a:extLst>
          </p:cNvPr>
          <p:cNvGrpSpPr/>
          <p:nvPr/>
        </p:nvGrpSpPr>
        <p:grpSpPr>
          <a:xfrm>
            <a:off x="162020" y="8590823"/>
            <a:ext cx="2113364" cy="1119968"/>
            <a:chOff x="1170947" y="8786880"/>
            <a:chExt cx="2113364" cy="1119968"/>
          </a:xfrm>
        </p:grpSpPr>
        <p:sp>
          <p:nvSpPr>
            <p:cNvPr id="23" name="Rectangle 22">
              <a:extLst>
                <a:ext uri="{FF2B5EF4-FFF2-40B4-BE49-F238E27FC236}">
                  <a16:creationId xmlns:a16="http://schemas.microsoft.com/office/drawing/2014/main" id="{D7F891B8-DDB4-242D-59F9-84B44D7B6CC1}"/>
                </a:ext>
              </a:extLst>
            </p:cNvPr>
            <p:cNvSpPr/>
            <p:nvPr/>
          </p:nvSpPr>
          <p:spPr>
            <a:xfrm>
              <a:off x="1274370" y="9144920"/>
              <a:ext cx="242920" cy="684880"/>
            </a:xfrm>
            <a:prstGeom prst="rect">
              <a:avLst/>
            </a:prstGeom>
            <a:gradFill flip="none" rotWithShape="1">
              <a:gsLst>
                <a:gs pos="0">
                  <a:srgbClr val="7F0021"/>
                </a:gs>
                <a:gs pos="50000">
                  <a:srgbClr val="EF6839"/>
                </a:gs>
                <a:gs pos="26000">
                  <a:srgbClr val="D73629"/>
                </a:gs>
                <a:gs pos="75000">
                  <a:srgbClr val="FECE76"/>
                </a:gs>
                <a:gs pos="100000">
                  <a:srgbClr val="FDF7BD"/>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0F675B2-11FF-5E95-6800-B9072C556678}"/>
                </a:ext>
              </a:extLst>
            </p:cNvPr>
            <p:cNvSpPr txBox="1"/>
            <p:nvPr/>
          </p:nvSpPr>
          <p:spPr>
            <a:xfrm>
              <a:off x="1488361" y="9011743"/>
              <a:ext cx="633517" cy="276999"/>
            </a:xfrm>
            <a:prstGeom prst="rect">
              <a:avLst/>
            </a:prstGeom>
            <a:noFill/>
          </p:spPr>
          <p:txBody>
            <a:bodyPr wrap="square" rtlCol="0">
              <a:spAutoFit/>
            </a:bodyPr>
            <a:lstStyle/>
            <a:p>
              <a:r>
                <a:rPr lang="en-US" sz="1200" dirty="0"/>
                <a:t>300</a:t>
              </a:r>
            </a:p>
          </p:txBody>
        </p:sp>
        <p:sp>
          <p:nvSpPr>
            <p:cNvPr id="25" name="TextBox 24">
              <a:extLst>
                <a:ext uri="{FF2B5EF4-FFF2-40B4-BE49-F238E27FC236}">
                  <a16:creationId xmlns:a16="http://schemas.microsoft.com/office/drawing/2014/main" id="{0FCA0716-B770-DCFE-E6FA-E6E65917F4F2}"/>
                </a:ext>
              </a:extLst>
            </p:cNvPr>
            <p:cNvSpPr txBox="1"/>
            <p:nvPr/>
          </p:nvSpPr>
          <p:spPr>
            <a:xfrm>
              <a:off x="1481189" y="9217621"/>
              <a:ext cx="633517" cy="276999"/>
            </a:xfrm>
            <a:prstGeom prst="rect">
              <a:avLst/>
            </a:prstGeom>
            <a:noFill/>
          </p:spPr>
          <p:txBody>
            <a:bodyPr wrap="square" rtlCol="0">
              <a:spAutoFit/>
            </a:bodyPr>
            <a:lstStyle/>
            <a:p>
              <a:r>
                <a:rPr lang="en-US" sz="1200" dirty="0"/>
                <a:t>250</a:t>
              </a:r>
            </a:p>
          </p:txBody>
        </p:sp>
        <p:sp>
          <p:nvSpPr>
            <p:cNvPr id="26" name="TextBox 25">
              <a:extLst>
                <a:ext uri="{FF2B5EF4-FFF2-40B4-BE49-F238E27FC236}">
                  <a16:creationId xmlns:a16="http://schemas.microsoft.com/office/drawing/2014/main" id="{CFFC2063-F583-A910-2E94-BD67B52BC5E3}"/>
                </a:ext>
              </a:extLst>
            </p:cNvPr>
            <p:cNvSpPr txBox="1"/>
            <p:nvPr/>
          </p:nvSpPr>
          <p:spPr>
            <a:xfrm>
              <a:off x="1485215" y="9429897"/>
              <a:ext cx="633517" cy="276999"/>
            </a:xfrm>
            <a:prstGeom prst="rect">
              <a:avLst/>
            </a:prstGeom>
            <a:noFill/>
          </p:spPr>
          <p:txBody>
            <a:bodyPr wrap="square" rtlCol="0">
              <a:spAutoFit/>
            </a:bodyPr>
            <a:lstStyle/>
            <a:p>
              <a:r>
                <a:rPr lang="en-US" sz="1200" dirty="0"/>
                <a:t>200</a:t>
              </a:r>
            </a:p>
          </p:txBody>
        </p:sp>
        <p:sp>
          <p:nvSpPr>
            <p:cNvPr id="27" name="TextBox 26">
              <a:extLst>
                <a:ext uri="{FF2B5EF4-FFF2-40B4-BE49-F238E27FC236}">
                  <a16:creationId xmlns:a16="http://schemas.microsoft.com/office/drawing/2014/main" id="{819C4EFC-98AF-97AA-B6A0-AF0CF2BC4B43}"/>
                </a:ext>
              </a:extLst>
            </p:cNvPr>
            <p:cNvSpPr txBox="1"/>
            <p:nvPr/>
          </p:nvSpPr>
          <p:spPr>
            <a:xfrm>
              <a:off x="1476969" y="9629849"/>
              <a:ext cx="633517" cy="276999"/>
            </a:xfrm>
            <a:prstGeom prst="rect">
              <a:avLst/>
            </a:prstGeom>
            <a:noFill/>
          </p:spPr>
          <p:txBody>
            <a:bodyPr wrap="square" rtlCol="0">
              <a:spAutoFit/>
            </a:bodyPr>
            <a:lstStyle/>
            <a:p>
              <a:r>
                <a:rPr lang="en-US" sz="1200" dirty="0"/>
                <a:t>150</a:t>
              </a:r>
            </a:p>
          </p:txBody>
        </p:sp>
        <p:sp>
          <p:nvSpPr>
            <p:cNvPr id="28" name="TextBox 27">
              <a:extLst>
                <a:ext uri="{FF2B5EF4-FFF2-40B4-BE49-F238E27FC236}">
                  <a16:creationId xmlns:a16="http://schemas.microsoft.com/office/drawing/2014/main" id="{EB3975A8-4466-4C4F-95B1-15A338019D4E}"/>
                </a:ext>
              </a:extLst>
            </p:cNvPr>
            <p:cNvSpPr txBox="1"/>
            <p:nvPr/>
          </p:nvSpPr>
          <p:spPr>
            <a:xfrm>
              <a:off x="1170947" y="8786880"/>
              <a:ext cx="2113364" cy="338554"/>
            </a:xfrm>
            <a:prstGeom prst="rect">
              <a:avLst/>
            </a:prstGeom>
            <a:noFill/>
          </p:spPr>
          <p:txBody>
            <a:bodyPr wrap="square" rtlCol="0">
              <a:spAutoFit/>
            </a:bodyPr>
            <a:lstStyle/>
            <a:p>
              <a:r>
                <a:rPr lang="en-US" sz="1600" dirty="0"/>
                <a:t>Predicted Richness</a:t>
              </a:r>
            </a:p>
          </p:txBody>
        </p:sp>
      </p:grpSp>
      <p:sp>
        <p:nvSpPr>
          <p:cNvPr id="32" name="TextBox 31">
            <a:extLst>
              <a:ext uri="{FF2B5EF4-FFF2-40B4-BE49-F238E27FC236}">
                <a16:creationId xmlns:a16="http://schemas.microsoft.com/office/drawing/2014/main" id="{804E094E-DA79-F496-A8A4-9D859AC374B5}"/>
              </a:ext>
            </a:extLst>
          </p:cNvPr>
          <p:cNvSpPr txBox="1"/>
          <p:nvPr/>
        </p:nvSpPr>
        <p:spPr>
          <a:xfrm>
            <a:off x="1891979" y="3671092"/>
            <a:ext cx="3256409" cy="830997"/>
          </a:xfrm>
          <a:prstGeom prst="rect">
            <a:avLst/>
          </a:prstGeom>
          <a:noFill/>
        </p:spPr>
        <p:txBody>
          <a:bodyPr wrap="square" rtlCol="0">
            <a:spAutoFit/>
          </a:bodyPr>
          <a:lstStyle/>
          <a:p>
            <a:r>
              <a:rPr lang="en-US" sz="3000" b="1" dirty="0">
                <a:cs typeface="Segoe UI" panose="020B0502040204020203" pitchFamily="34" charset="0"/>
              </a:rPr>
              <a:t>BACKGROUND</a:t>
            </a:r>
          </a:p>
          <a:p>
            <a:endParaRPr lang="en-US" dirty="0"/>
          </a:p>
        </p:txBody>
      </p:sp>
      <p:sp>
        <p:nvSpPr>
          <p:cNvPr id="33" name="TextBox 32">
            <a:extLst>
              <a:ext uri="{FF2B5EF4-FFF2-40B4-BE49-F238E27FC236}">
                <a16:creationId xmlns:a16="http://schemas.microsoft.com/office/drawing/2014/main" id="{587BF820-E69E-D5B3-6332-6A012936EF56}"/>
              </a:ext>
            </a:extLst>
          </p:cNvPr>
          <p:cNvSpPr txBox="1"/>
          <p:nvPr/>
        </p:nvSpPr>
        <p:spPr>
          <a:xfrm>
            <a:off x="243378" y="14581520"/>
            <a:ext cx="5678424" cy="3493200"/>
          </a:xfrm>
          <a:prstGeom prst="rect">
            <a:avLst/>
          </a:prstGeom>
          <a:noFill/>
        </p:spPr>
        <p:txBody>
          <a:bodyPr wrap="square" rtlCol="0">
            <a:spAutoFit/>
          </a:bodyPr>
          <a:lstStyle/>
          <a:p>
            <a:pPr marL="342900" indent="-342900">
              <a:lnSpc>
                <a:spcPct val="120000"/>
              </a:lnSpc>
              <a:buFont typeface="Wingdings" pitchFamily="2" charset="2"/>
              <a:buChar char="v"/>
            </a:pPr>
            <a:r>
              <a:rPr lang="en-US" sz="2100" dirty="0">
                <a:cs typeface="Segoe UI" panose="020B0502040204020203" pitchFamily="34" charset="0"/>
              </a:rPr>
              <a:t>We mapped 647 urban greenspaces throughout Broward County (Figure 1).</a:t>
            </a:r>
          </a:p>
          <a:p>
            <a:pPr marL="342900" indent="-342900">
              <a:lnSpc>
                <a:spcPct val="120000"/>
              </a:lnSpc>
              <a:buFont typeface="Wingdings" pitchFamily="2" charset="2"/>
              <a:buChar char="v"/>
            </a:pPr>
            <a:r>
              <a:rPr lang="en-US" sz="2100" dirty="0">
                <a:cs typeface="Segoe UI" panose="020B0502040204020203" pitchFamily="34" charset="0"/>
              </a:rPr>
              <a:t>For </a:t>
            </a:r>
            <a:r>
              <a:rPr lang="en-US" sz="2100" b="1" dirty="0">
                <a:cs typeface="Segoe UI" panose="020B0502040204020203" pitchFamily="34" charset="0"/>
              </a:rPr>
              <a:t>human utility</a:t>
            </a:r>
            <a:r>
              <a:rPr lang="en-US" sz="2100" dirty="0">
                <a:cs typeface="Segoe UI" panose="020B0502040204020203" pitchFamily="34" charset="0"/>
              </a:rPr>
              <a:t>, we defined a list of eight physical characteristics and determined the presence or absence of each variable.</a:t>
            </a:r>
          </a:p>
          <a:p>
            <a:pPr marL="342900" indent="-342900">
              <a:lnSpc>
                <a:spcPct val="120000"/>
              </a:lnSpc>
              <a:buFont typeface="Wingdings" pitchFamily="2" charset="2"/>
              <a:buChar char="v"/>
            </a:pPr>
            <a:r>
              <a:rPr lang="en-US" sz="2100" dirty="0">
                <a:cs typeface="Segoe UI" panose="020B0502040204020203" pitchFamily="34" charset="0"/>
              </a:rPr>
              <a:t>For </a:t>
            </a:r>
            <a:r>
              <a:rPr lang="en-US" sz="2100" b="1" dirty="0">
                <a:cs typeface="Segoe UI" panose="020B0502040204020203" pitchFamily="34" charset="0"/>
              </a:rPr>
              <a:t>biodiversity utility</a:t>
            </a:r>
            <a:r>
              <a:rPr lang="en-US" sz="2100" dirty="0">
                <a:cs typeface="Segoe UI" panose="020B0502040204020203" pitchFamily="34" charset="0"/>
              </a:rPr>
              <a:t>, we predicted species richness for a set number of observations for all greenspaces using iNaturalist data. </a:t>
            </a:r>
            <a:endParaRPr lang="en-US" sz="1800" dirty="0">
              <a:latin typeface="Lato" panose="020F0502020204030203" pitchFamily="34" charset="0"/>
              <a:cs typeface="Segoe UI" panose="020B0502040204020203" pitchFamily="34" charset="0"/>
            </a:endParaRPr>
          </a:p>
          <a:p>
            <a:pPr>
              <a:lnSpc>
                <a:spcPct val="120000"/>
              </a:lnSpc>
            </a:pPr>
            <a:endParaRPr lang="en-US" sz="1800" dirty="0">
              <a:latin typeface="Lato" panose="020F050202020403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33211D9B-862B-16D1-D698-A792F583E3EC}"/>
              </a:ext>
            </a:extLst>
          </p:cNvPr>
          <p:cNvSpPr txBox="1"/>
          <p:nvPr/>
        </p:nvSpPr>
        <p:spPr>
          <a:xfrm>
            <a:off x="1289986" y="14044848"/>
            <a:ext cx="3256409" cy="830997"/>
          </a:xfrm>
          <a:prstGeom prst="rect">
            <a:avLst/>
          </a:prstGeom>
          <a:noFill/>
        </p:spPr>
        <p:txBody>
          <a:bodyPr wrap="square" rtlCol="0">
            <a:spAutoFit/>
          </a:bodyPr>
          <a:lstStyle/>
          <a:p>
            <a:pPr algn="ctr"/>
            <a:r>
              <a:rPr lang="en-US" sz="3000" b="1" dirty="0">
                <a:cs typeface="Segoe UI" panose="020B0502040204020203" pitchFamily="34" charset="0"/>
              </a:rPr>
              <a:t>METHODS</a:t>
            </a:r>
          </a:p>
          <a:p>
            <a:pPr algn="ctr"/>
            <a:endParaRPr lang="en-US" dirty="0"/>
          </a:p>
        </p:txBody>
      </p:sp>
      <p:sp>
        <p:nvSpPr>
          <p:cNvPr id="35" name="TextBox 34">
            <a:extLst>
              <a:ext uri="{FF2B5EF4-FFF2-40B4-BE49-F238E27FC236}">
                <a16:creationId xmlns:a16="http://schemas.microsoft.com/office/drawing/2014/main" id="{D171F533-C3D9-3AF5-0220-A64E991FF278}"/>
              </a:ext>
            </a:extLst>
          </p:cNvPr>
          <p:cNvSpPr txBox="1"/>
          <p:nvPr/>
        </p:nvSpPr>
        <p:spPr>
          <a:xfrm>
            <a:off x="19222190" y="4692880"/>
            <a:ext cx="3256409" cy="830997"/>
          </a:xfrm>
          <a:prstGeom prst="rect">
            <a:avLst/>
          </a:prstGeom>
          <a:noFill/>
        </p:spPr>
        <p:txBody>
          <a:bodyPr wrap="square" rtlCol="0">
            <a:spAutoFit/>
          </a:bodyPr>
          <a:lstStyle/>
          <a:p>
            <a:pPr algn="ctr"/>
            <a:r>
              <a:rPr lang="en-US" sz="3000" b="1" dirty="0">
                <a:cs typeface="Segoe UI" panose="020B0502040204020203" pitchFamily="34" charset="0"/>
              </a:rPr>
              <a:t>RESULTS</a:t>
            </a:r>
          </a:p>
          <a:p>
            <a:endParaRPr lang="en-US" dirty="0"/>
          </a:p>
        </p:txBody>
      </p:sp>
      <p:sp>
        <p:nvSpPr>
          <p:cNvPr id="36" name="TextBox 35">
            <a:extLst>
              <a:ext uri="{FF2B5EF4-FFF2-40B4-BE49-F238E27FC236}">
                <a16:creationId xmlns:a16="http://schemas.microsoft.com/office/drawing/2014/main" id="{E080EDE6-D027-75BC-1E9D-424C3D1707F8}"/>
              </a:ext>
            </a:extLst>
          </p:cNvPr>
          <p:cNvSpPr txBox="1"/>
          <p:nvPr/>
        </p:nvSpPr>
        <p:spPr>
          <a:xfrm>
            <a:off x="19209030" y="14067478"/>
            <a:ext cx="3256409" cy="830997"/>
          </a:xfrm>
          <a:prstGeom prst="rect">
            <a:avLst/>
          </a:prstGeom>
          <a:noFill/>
        </p:spPr>
        <p:txBody>
          <a:bodyPr wrap="square" rtlCol="0">
            <a:spAutoFit/>
          </a:bodyPr>
          <a:lstStyle/>
          <a:p>
            <a:pPr algn="ctr"/>
            <a:r>
              <a:rPr lang="en-US" sz="3000" b="1" dirty="0">
                <a:cs typeface="Segoe UI" panose="020B0502040204020203" pitchFamily="34" charset="0"/>
              </a:rPr>
              <a:t>CONCLUSIONS</a:t>
            </a:r>
          </a:p>
          <a:p>
            <a:endParaRPr lang="en-US" dirty="0"/>
          </a:p>
        </p:txBody>
      </p:sp>
      <p:grpSp>
        <p:nvGrpSpPr>
          <p:cNvPr id="39" name="Group 38">
            <a:extLst>
              <a:ext uri="{FF2B5EF4-FFF2-40B4-BE49-F238E27FC236}">
                <a16:creationId xmlns:a16="http://schemas.microsoft.com/office/drawing/2014/main" id="{8F646E5F-9975-CC87-F76E-F9B5506D4386}"/>
              </a:ext>
            </a:extLst>
          </p:cNvPr>
          <p:cNvGrpSpPr/>
          <p:nvPr/>
        </p:nvGrpSpPr>
        <p:grpSpPr>
          <a:xfrm>
            <a:off x="113577" y="8585939"/>
            <a:ext cx="5577840" cy="4659637"/>
            <a:chOff x="3510394" y="9939548"/>
            <a:chExt cx="5290330" cy="5063814"/>
          </a:xfrm>
        </p:grpSpPr>
        <p:pic>
          <p:nvPicPr>
            <p:cNvPr id="22" name="Picture 21" descr="A map of a city&#10;&#10;Description automatically generated">
              <a:extLst>
                <a:ext uri="{FF2B5EF4-FFF2-40B4-BE49-F238E27FC236}">
                  <a16:creationId xmlns:a16="http://schemas.microsoft.com/office/drawing/2014/main" id="{3D099A86-5B97-8E44-E40C-AFC0C51240AD}"/>
                </a:ext>
              </a:extLst>
            </p:cNvPr>
            <p:cNvPicPr>
              <a:picLocks noChangeAspect="1"/>
            </p:cNvPicPr>
            <p:nvPr/>
          </p:nvPicPr>
          <p:blipFill>
            <a:blip r:embed="rId13">
              <a:clrChange>
                <a:clrFrom>
                  <a:srgbClr val="CFD3D4"/>
                </a:clrFrom>
                <a:clrTo>
                  <a:srgbClr val="CFD3D4">
                    <a:alpha val="0"/>
                  </a:srgbClr>
                </a:clrTo>
              </a:clrChange>
            </a:blip>
            <a:stretch>
              <a:fillRect/>
            </a:stretch>
          </p:blipFill>
          <p:spPr>
            <a:xfrm>
              <a:off x="3510394" y="9939548"/>
              <a:ext cx="5290330" cy="5063814"/>
            </a:xfrm>
            <a:prstGeom prst="rect">
              <a:avLst/>
            </a:prstGeom>
          </p:spPr>
        </p:pic>
        <p:pic>
          <p:nvPicPr>
            <p:cNvPr id="38" name="Picture 37" descr="A line of black objects&#10;&#10;Description automatically generated">
              <a:extLst>
                <a:ext uri="{FF2B5EF4-FFF2-40B4-BE49-F238E27FC236}">
                  <a16:creationId xmlns:a16="http://schemas.microsoft.com/office/drawing/2014/main" id="{D05A8A2E-9D0A-1E64-0BDD-542F3687F59D}"/>
                </a:ext>
              </a:extLst>
            </p:cNvPr>
            <p:cNvPicPr>
              <a:picLocks noChangeAspect="1"/>
            </p:cNvPicPr>
            <p:nvPr/>
          </p:nvPicPr>
          <p:blipFill>
            <a:blip r:embed="rId14">
              <a:clrChange>
                <a:clrFrom>
                  <a:srgbClr val="CFD3D4"/>
                </a:clrFrom>
                <a:clrTo>
                  <a:srgbClr val="CFD3D4">
                    <a:alpha val="0"/>
                  </a:srgbClr>
                </a:clrTo>
              </a:clrChange>
            </a:blip>
            <a:stretch>
              <a:fillRect/>
            </a:stretch>
          </p:blipFill>
          <p:spPr>
            <a:xfrm>
              <a:off x="3764535" y="14642268"/>
              <a:ext cx="2113364" cy="349700"/>
            </a:xfrm>
            <a:prstGeom prst="rect">
              <a:avLst/>
            </a:prstGeom>
          </p:spPr>
        </p:pic>
      </p:grpSp>
      <p:sp>
        <p:nvSpPr>
          <p:cNvPr id="3" name="Title 4">
            <a:extLst>
              <a:ext uri="{FF2B5EF4-FFF2-40B4-BE49-F238E27FC236}">
                <a16:creationId xmlns:a16="http://schemas.microsoft.com/office/drawing/2014/main" id="{72A37793-7AE8-FC98-DA99-323AF906F0E6}"/>
              </a:ext>
            </a:extLst>
          </p:cNvPr>
          <p:cNvSpPr txBox="1">
            <a:spLocks/>
          </p:cNvSpPr>
          <p:nvPr/>
        </p:nvSpPr>
        <p:spPr>
          <a:xfrm>
            <a:off x="8456968" y="4784411"/>
            <a:ext cx="7236184" cy="3268567"/>
          </a:xfrm>
          <a:prstGeom prst="rect">
            <a:avLst/>
          </a:prstGeom>
        </p:spPr>
        <p:txBody>
          <a:bodyPr vert="horz" lIns="91440" tIns="45720" rIns="91440" bIns="45720" rtlCol="0" anchor="t">
            <a:noAutofit/>
          </a:bodyPr>
          <a:lstStyle>
            <a:lvl1pPr algn="ctr" defTabSz="1783080" rtl="0" eaLnBrk="1" latinLnBrk="0" hangingPunct="1">
              <a:lnSpc>
                <a:spcPct val="90000"/>
              </a:lnSpc>
              <a:spcBef>
                <a:spcPct val="0"/>
              </a:spcBef>
              <a:buNone/>
              <a:defRPr sz="11700" kern="1200">
                <a:solidFill>
                  <a:schemeClr val="tx1"/>
                </a:solidFill>
                <a:latin typeface="+mj-lt"/>
                <a:ea typeface="+mj-ea"/>
                <a:cs typeface="+mj-cs"/>
              </a:defRPr>
            </a:lvl1pPr>
          </a:lstStyle>
          <a:p>
            <a:pPr>
              <a:lnSpc>
                <a:spcPct val="150000"/>
              </a:lnSpc>
            </a:pPr>
            <a:r>
              <a:rPr lang="en-US" sz="3600" b="1" dirty="0">
                <a:latin typeface="Lato" panose="020F0502020204030203" pitchFamily="34" charset="0"/>
                <a:ea typeface="Lato" panose="020F0502020204030203" pitchFamily="34" charset="0"/>
                <a:cs typeface="Lato" panose="020F0502020204030203" pitchFamily="34" charset="0"/>
              </a:rPr>
              <a:t>Key Question:</a:t>
            </a:r>
          </a:p>
          <a:p>
            <a:pPr>
              <a:lnSpc>
                <a:spcPct val="100000"/>
              </a:lnSpc>
            </a:pPr>
            <a:r>
              <a:rPr lang="en-US" sz="3600" dirty="0">
                <a:latin typeface="Lato" panose="020F0502020204030203" pitchFamily="34" charset="0"/>
                <a:ea typeface="Lato" panose="020F0502020204030203" pitchFamily="34" charset="0"/>
                <a:cs typeface="Lato" panose="020F0502020204030203" pitchFamily="34" charset="0"/>
              </a:rPr>
              <a:t>Are there synergies or tradeoffs between biodiversity and human utility in urban greenspaces?</a:t>
            </a:r>
          </a:p>
        </p:txBody>
      </p:sp>
      <p:sp>
        <p:nvSpPr>
          <p:cNvPr id="42" name="TextBox 41">
            <a:extLst>
              <a:ext uri="{FF2B5EF4-FFF2-40B4-BE49-F238E27FC236}">
                <a16:creationId xmlns:a16="http://schemas.microsoft.com/office/drawing/2014/main" id="{7EA21135-5796-7B71-70B1-46B1552C7A57}"/>
              </a:ext>
            </a:extLst>
          </p:cNvPr>
          <p:cNvSpPr txBox="1"/>
          <p:nvPr/>
        </p:nvSpPr>
        <p:spPr>
          <a:xfrm>
            <a:off x="8895990" y="11898309"/>
            <a:ext cx="939178" cy="646331"/>
          </a:xfrm>
          <a:prstGeom prst="rect">
            <a:avLst/>
          </a:prstGeom>
          <a:noFill/>
        </p:spPr>
        <p:txBody>
          <a:bodyPr wrap="square" rtlCol="0">
            <a:spAutoFit/>
          </a:bodyPr>
          <a:lstStyle/>
          <a:p>
            <a:r>
              <a:rPr lang="en-US" dirty="0"/>
              <a:t>Body of Water</a:t>
            </a:r>
          </a:p>
        </p:txBody>
      </p:sp>
      <p:sp>
        <p:nvSpPr>
          <p:cNvPr id="44" name="TextBox 43">
            <a:extLst>
              <a:ext uri="{FF2B5EF4-FFF2-40B4-BE49-F238E27FC236}">
                <a16:creationId xmlns:a16="http://schemas.microsoft.com/office/drawing/2014/main" id="{89A058A2-5C20-8498-68A2-DCB83C9B4578}"/>
              </a:ext>
            </a:extLst>
          </p:cNvPr>
          <p:cNvSpPr txBox="1"/>
          <p:nvPr/>
        </p:nvSpPr>
        <p:spPr>
          <a:xfrm>
            <a:off x="10734395" y="12520006"/>
            <a:ext cx="1091465" cy="646331"/>
          </a:xfrm>
          <a:prstGeom prst="rect">
            <a:avLst/>
          </a:prstGeom>
          <a:noFill/>
        </p:spPr>
        <p:txBody>
          <a:bodyPr wrap="square" rtlCol="0">
            <a:spAutoFit/>
          </a:bodyPr>
          <a:lstStyle/>
          <a:p>
            <a:pPr algn="ctr"/>
            <a:r>
              <a:rPr lang="en-US" dirty="0"/>
              <a:t>Picnic Area</a:t>
            </a:r>
          </a:p>
        </p:txBody>
      </p:sp>
      <p:sp>
        <p:nvSpPr>
          <p:cNvPr id="46" name="TextBox 45">
            <a:extLst>
              <a:ext uri="{FF2B5EF4-FFF2-40B4-BE49-F238E27FC236}">
                <a16:creationId xmlns:a16="http://schemas.microsoft.com/office/drawing/2014/main" id="{DED0FA2C-4011-CA0F-7AAC-5229FF2FA8C5}"/>
              </a:ext>
            </a:extLst>
          </p:cNvPr>
          <p:cNvSpPr txBox="1"/>
          <p:nvPr/>
        </p:nvSpPr>
        <p:spPr>
          <a:xfrm>
            <a:off x="9616860" y="12417569"/>
            <a:ext cx="1244814" cy="369332"/>
          </a:xfrm>
          <a:prstGeom prst="rect">
            <a:avLst/>
          </a:prstGeom>
          <a:noFill/>
        </p:spPr>
        <p:txBody>
          <a:bodyPr wrap="square" rtlCol="0">
            <a:spAutoFit/>
          </a:bodyPr>
          <a:lstStyle/>
          <a:p>
            <a:r>
              <a:rPr lang="en-US" dirty="0"/>
              <a:t>Walk Path</a:t>
            </a:r>
          </a:p>
        </p:txBody>
      </p:sp>
      <p:sp>
        <p:nvSpPr>
          <p:cNvPr id="47" name="TextBox 46">
            <a:extLst>
              <a:ext uri="{FF2B5EF4-FFF2-40B4-BE49-F238E27FC236}">
                <a16:creationId xmlns:a16="http://schemas.microsoft.com/office/drawing/2014/main" id="{C63F3833-811F-4BEB-BB59-B892F482BF0C}"/>
              </a:ext>
            </a:extLst>
          </p:cNvPr>
          <p:cNvSpPr txBox="1"/>
          <p:nvPr/>
        </p:nvSpPr>
        <p:spPr>
          <a:xfrm>
            <a:off x="11773839" y="12790468"/>
            <a:ext cx="1277920" cy="369332"/>
          </a:xfrm>
          <a:prstGeom prst="rect">
            <a:avLst/>
          </a:prstGeom>
          <a:noFill/>
        </p:spPr>
        <p:txBody>
          <a:bodyPr wrap="square" rtlCol="0">
            <a:spAutoFit/>
          </a:bodyPr>
          <a:lstStyle/>
          <a:p>
            <a:r>
              <a:rPr lang="en-US" dirty="0"/>
              <a:t>Playground</a:t>
            </a:r>
          </a:p>
        </p:txBody>
      </p:sp>
      <p:sp>
        <p:nvSpPr>
          <p:cNvPr id="48" name="TextBox 47">
            <a:extLst>
              <a:ext uri="{FF2B5EF4-FFF2-40B4-BE49-F238E27FC236}">
                <a16:creationId xmlns:a16="http://schemas.microsoft.com/office/drawing/2014/main" id="{04EACBB8-7193-297E-7539-91946BFB21BC}"/>
              </a:ext>
            </a:extLst>
          </p:cNvPr>
          <p:cNvSpPr txBox="1"/>
          <p:nvPr/>
        </p:nvSpPr>
        <p:spPr>
          <a:xfrm>
            <a:off x="13022406" y="12534177"/>
            <a:ext cx="1091465" cy="369332"/>
          </a:xfrm>
          <a:prstGeom prst="rect">
            <a:avLst/>
          </a:prstGeom>
          <a:noFill/>
        </p:spPr>
        <p:txBody>
          <a:bodyPr wrap="square" rtlCol="0">
            <a:spAutoFit/>
          </a:bodyPr>
          <a:lstStyle/>
          <a:p>
            <a:r>
              <a:rPr lang="en-US" dirty="0"/>
              <a:t>Dog Park</a:t>
            </a:r>
          </a:p>
        </p:txBody>
      </p:sp>
      <p:sp>
        <p:nvSpPr>
          <p:cNvPr id="49" name="TextBox 48">
            <a:extLst>
              <a:ext uri="{FF2B5EF4-FFF2-40B4-BE49-F238E27FC236}">
                <a16:creationId xmlns:a16="http://schemas.microsoft.com/office/drawing/2014/main" id="{9BE24D77-0624-E713-05FE-06ECBDFB48FB}"/>
              </a:ext>
            </a:extLst>
          </p:cNvPr>
          <p:cNvSpPr txBox="1"/>
          <p:nvPr/>
        </p:nvSpPr>
        <p:spPr>
          <a:xfrm>
            <a:off x="13947448" y="12108036"/>
            <a:ext cx="1091465" cy="646331"/>
          </a:xfrm>
          <a:prstGeom prst="rect">
            <a:avLst/>
          </a:prstGeom>
          <a:noFill/>
        </p:spPr>
        <p:txBody>
          <a:bodyPr wrap="square" rtlCol="0">
            <a:spAutoFit/>
          </a:bodyPr>
          <a:lstStyle/>
          <a:p>
            <a:r>
              <a:rPr lang="en-US" dirty="0"/>
              <a:t>Athletic Field</a:t>
            </a:r>
          </a:p>
        </p:txBody>
      </p:sp>
      <p:sp>
        <p:nvSpPr>
          <p:cNvPr id="50" name="TextBox 49">
            <a:extLst>
              <a:ext uri="{FF2B5EF4-FFF2-40B4-BE49-F238E27FC236}">
                <a16:creationId xmlns:a16="http://schemas.microsoft.com/office/drawing/2014/main" id="{A42028A4-A078-2DD1-93E3-518BE91E1DC6}"/>
              </a:ext>
            </a:extLst>
          </p:cNvPr>
          <p:cNvSpPr txBox="1"/>
          <p:nvPr/>
        </p:nvSpPr>
        <p:spPr>
          <a:xfrm>
            <a:off x="14952329" y="11661054"/>
            <a:ext cx="888315" cy="646331"/>
          </a:xfrm>
          <a:prstGeom prst="rect">
            <a:avLst/>
          </a:prstGeom>
          <a:noFill/>
        </p:spPr>
        <p:txBody>
          <a:bodyPr wrap="square" rtlCol="0">
            <a:spAutoFit/>
          </a:bodyPr>
          <a:lstStyle/>
          <a:p>
            <a:r>
              <a:rPr lang="en-US" dirty="0"/>
              <a:t>Fitness Center</a:t>
            </a:r>
          </a:p>
        </p:txBody>
      </p:sp>
      <p:sp>
        <p:nvSpPr>
          <p:cNvPr id="37" name="TextBox 36">
            <a:extLst>
              <a:ext uri="{FF2B5EF4-FFF2-40B4-BE49-F238E27FC236}">
                <a16:creationId xmlns:a16="http://schemas.microsoft.com/office/drawing/2014/main" id="{2D324698-4233-2033-F8E1-B35C55ACE47D}"/>
              </a:ext>
            </a:extLst>
          </p:cNvPr>
          <p:cNvSpPr txBox="1"/>
          <p:nvPr/>
        </p:nvSpPr>
        <p:spPr>
          <a:xfrm>
            <a:off x="8195243" y="11293275"/>
            <a:ext cx="1120775" cy="646331"/>
          </a:xfrm>
          <a:prstGeom prst="rect">
            <a:avLst/>
          </a:prstGeom>
          <a:noFill/>
        </p:spPr>
        <p:txBody>
          <a:bodyPr wrap="square" rtlCol="0">
            <a:spAutoFit/>
          </a:bodyPr>
          <a:lstStyle/>
          <a:p>
            <a:r>
              <a:rPr lang="en-US" dirty="0"/>
              <a:t>Nature Preserve</a:t>
            </a:r>
          </a:p>
        </p:txBody>
      </p:sp>
      <p:pic>
        <p:nvPicPr>
          <p:cNvPr id="62" name="Graphic 61" descr="Playground with solid fill">
            <a:extLst>
              <a:ext uri="{FF2B5EF4-FFF2-40B4-BE49-F238E27FC236}">
                <a16:creationId xmlns:a16="http://schemas.microsoft.com/office/drawing/2014/main" id="{599E3A81-2445-0586-9B12-F0346A9646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060969" y="13129451"/>
            <a:ext cx="757963" cy="757963"/>
          </a:xfrm>
          <a:prstGeom prst="rect">
            <a:avLst/>
          </a:prstGeom>
        </p:spPr>
      </p:pic>
      <p:pic>
        <p:nvPicPr>
          <p:cNvPr id="1029" name="Graphic 1028" descr="Sport balls with solid fill">
            <a:extLst>
              <a:ext uri="{FF2B5EF4-FFF2-40B4-BE49-F238E27FC236}">
                <a16:creationId xmlns:a16="http://schemas.microsoft.com/office/drawing/2014/main" id="{864A4F44-D0B2-D726-1221-21FA2E94EBC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509442" y="12314134"/>
            <a:ext cx="629496" cy="629496"/>
          </a:xfrm>
          <a:prstGeom prst="rect">
            <a:avLst/>
          </a:prstGeom>
        </p:spPr>
      </p:pic>
      <p:pic>
        <p:nvPicPr>
          <p:cNvPr id="1031" name="Graphic 1030" descr="Wave with solid fill">
            <a:extLst>
              <a:ext uri="{FF2B5EF4-FFF2-40B4-BE49-F238E27FC236}">
                <a16:creationId xmlns:a16="http://schemas.microsoft.com/office/drawing/2014/main" id="{4B61DD65-DF7D-1BEE-C2E7-3FA43D7F285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0666" y="12196171"/>
            <a:ext cx="647671" cy="647671"/>
          </a:xfrm>
          <a:prstGeom prst="rect">
            <a:avLst/>
          </a:prstGeom>
        </p:spPr>
      </p:pic>
      <p:pic>
        <p:nvPicPr>
          <p:cNvPr id="1033" name="Graphic 1032" descr="Picnic table with solid fill">
            <a:extLst>
              <a:ext uri="{FF2B5EF4-FFF2-40B4-BE49-F238E27FC236}">
                <a16:creationId xmlns:a16="http://schemas.microsoft.com/office/drawing/2014/main" id="{ED651AC7-243E-F6AD-CB66-B206BB60E0A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28328" y="13101421"/>
            <a:ext cx="738034" cy="738034"/>
          </a:xfrm>
          <a:prstGeom prst="rect">
            <a:avLst/>
          </a:prstGeom>
        </p:spPr>
      </p:pic>
      <p:pic>
        <p:nvPicPr>
          <p:cNvPr id="1047" name="Picture 1046" descr="A red and black graphic&#10;&#10;Description automatically generated with medium confidence">
            <a:extLst>
              <a:ext uri="{FF2B5EF4-FFF2-40B4-BE49-F238E27FC236}">
                <a16:creationId xmlns:a16="http://schemas.microsoft.com/office/drawing/2014/main" id="{F148AA93-6E8F-789F-8AAA-C30CB0F00873}"/>
              </a:ext>
            </a:extLst>
          </p:cNvPr>
          <p:cNvPicPr>
            <a:picLocks noChangeAspect="1"/>
          </p:cNvPicPr>
          <p:nvPr/>
        </p:nvPicPr>
        <p:blipFill rotWithShape="1">
          <a:blip r:embed="rId23"/>
          <a:srcRect t="8526"/>
          <a:stretch/>
        </p:blipFill>
        <p:spPr>
          <a:xfrm>
            <a:off x="17937407" y="1129104"/>
            <a:ext cx="5579492" cy="3255264"/>
          </a:xfrm>
          <a:prstGeom prst="rect">
            <a:avLst/>
          </a:prstGeom>
        </p:spPr>
      </p:pic>
      <p:pic>
        <p:nvPicPr>
          <p:cNvPr id="1049" name="Picture 1048" descr="A screenshot of a graph&#10;&#10;Description automatically generated">
            <a:extLst>
              <a:ext uri="{FF2B5EF4-FFF2-40B4-BE49-F238E27FC236}">
                <a16:creationId xmlns:a16="http://schemas.microsoft.com/office/drawing/2014/main" id="{55E67DFB-D558-959C-139F-478167C12D83}"/>
              </a:ext>
            </a:extLst>
          </p:cNvPr>
          <p:cNvPicPr>
            <a:picLocks noChangeAspect="1"/>
          </p:cNvPicPr>
          <p:nvPr/>
        </p:nvPicPr>
        <p:blipFill>
          <a:blip r:embed="rId24"/>
          <a:stretch>
            <a:fillRect/>
          </a:stretch>
        </p:blipFill>
        <p:spPr>
          <a:xfrm>
            <a:off x="17966562" y="9743147"/>
            <a:ext cx="5575300" cy="3556000"/>
          </a:xfrm>
          <a:prstGeom prst="rect">
            <a:avLst/>
          </a:prstGeom>
        </p:spPr>
      </p:pic>
      <p:sp>
        <p:nvSpPr>
          <p:cNvPr id="1050" name="TextBox 1049">
            <a:extLst>
              <a:ext uri="{FF2B5EF4-FFF2-40B4-BE49-F238E27FC236}">
                <a16:creationId xmlns:a16="http://schemas.microsoft.com/office/drawing/2014/main" id="{965BBD63-BCBC-BF88-F177-AD64AA7AD1F9}"/>
              </a:ext>
            </a:extLst>
          </p:cNvPr>
          <p:cNvSpPr txBox="1"/>
          <p:nvPr/>
        </p:nvSpPr>
        <p:spPr>
          <a:xfrm>
            <a:off x="17925684" y="13299147"/>
            <a:ext cx="5791542" cy="646331"/>
          </a:xfrm>
          <a:prstGeom prst="rect">
            <a:avLst/>
          </a:prstGeom>
          <a:noFill/>
        </p:spPr>
        <p:txBody>
          <a:bodyPr wrap="square" rtlCol="0">
            <a:spAutoFit/>
          </a:bodyPr>
          <a:lstStyle/>
          <a:p>
            <a:r>
              <a:rPr lang="en-US" b="1" i="1" dirty="0"/>
              <a:t>Figure 3. </a:t>
            </a:r>
            <a:r>
              <a:rPr lang="en-US" sz="1800" b="1" i="1" u="none" strike="noStrike" dirty="0">
                <a:solidFill>
                  <a:srgbClr val="000000"/>
                </a:solidFill>
                <a:effectLst/>
              </a:rPr>
              <a:t>Comparison of human utility and biodiversity utility value by log-transformed greenspace area</a:t>
            </a:r>
            <a:endParaRPr lang="en-US" b="1" i="1" dirty="0"/>
          </a:p>
        </p:txBody>
      </p:sp>
      <p:sp>
        <p:nvSpPr>
          <p:cNvPr id="1051" name="TextBox 1050">
            <a:extLst>
              <a:ext uri="{FF2B5EF4-FFF2-40B4-BE49-F238E27FC236}">
                <a16:creationId xmlns:a16="http://schemas.microsoft.com/office/drawing/2014/main" id="{B14F538A-7BD0-AB01-D07D-F454298F0450}"/>
              </a:ext>
            </a:extLst>
          </p:cNvPr>
          <p:cNvSpPr txBox="1"/>
          <p:nvPr/>
        </p:nvSpPr>
        <p:spPr>
          <a:xfrm>
            <a:off x="17937406" y="4314604"/>
            <a:ext cx="5652654" cy="369332"/>
          </a:xfrm>
          <a:prstGeom prst="rect">
            <a:avLst/>
          </a:prstGeom>
          <a:noFill/>
        </p:spPr>
        <p:txBody>
          <a:bodyPr wrap="square" rtlCol="0">
            <a:spAutoFit/>
          </a:bodyPr>
          <a:lstStyle/>
          <a:p>
            <a:r>
              <a:rPr lang="en-US" b="1" i="1" dirty="0"/>
              <a:t>Figure 2. </a:t>
            </a:r>
            <a:r>
              <a:rPr lang="en-US" sz="1800" b="1" i="1" u="none" strike="noStrike" dirty="0">
                <a:solidFill>
                  <a:srgbClr val="000000"/>
                </a:solidFill>
                <a:effectLst/>
              </a:rPr>
              <a:t>Frequency of the eight physical </a:t>
            </a:r>
            <a:r>
              <a:rPr lang="en-US" b="1" i="1" dirty="0">
                <a:solidFill>
                  <a:srgbClr val="000000"/>
                </a:solidFill>
              </a:rPr>
              <a:t>c</a:t>
            </a:r>
            <a:r>
              <a:rPr lang="en-US" sz="1800" b="1" i="1" u="none" strike="noStrike" dirty="0">
                <a:solidFill>
                  <a:srgbClr val="000000"/>
                </a:solidFill>
                <a:effectLst/>
              </a:rPr>
              <a:t>haracteristics</a:t>
            </a:r>
            <a:endParaRPr lang="en-US" b="1" i="1" dirty="0"/>
          </a:p>
        </p:txBody>
      </p:sp>
      <p:sp>
        <p:nvSpPr>
          <p:cNvPr id="1052" name="TextBox 1051">
            <a:extLst>
              <a:ext uri="{FF2B5EF4-FFF2-40B4-BE49-F238E27FC236}">
                <a16:creationId xmlns:a16="http://schemas.microsoft.com/office/drawing/2014/main" id="{A06E4F70-D0FE-4467-F964-C1EBAC8E0E55}"/>
              </a:ext>
            </a:extLst>
          </p:cNvPr>
          <p:cNvSpPr txBox="1"/>
          <p:nvPr/>
        </p:nvSpPr>
        <p:spPr>
          <a:xfrm>
            <a:off x="41058" y="13312052"/>
            <a:ext cx="6150504" cy="646331"/>
          </a:xfrm>
          <a:prstGeom prst="rect">
            <a:avLst/>
          </a:prstGeom>
          <a:noFill/>
        </p:spPr>
        <p:txBody>
          <a:bodyPr wrap="square" rtlCol="0">
            <a:spAutoFit/>
          </a:bodyPr>
          <a:lstStyle/>
          <a:p>
            <a:r>
              <a:rPr lang="en-US" b="1" i="1" dirty="0">
                <a:solidFill>
                  <a:srgbClr val="000000"/>
                </a:solidFill>
                <a:effectLst/>
              </a:rPr>
              <a:t>Figure 1. Broward County, Florida, and the 647 greenspaces colored by standardized species richness.</a:t>
            </a:r>
            <a:endParaRPr lang="en-US" b="1" i="1" dirty="0"/>
          </a:p>
        </p:txBody>
      </p:sp>
      <p:pic>
        <p:nvPicPr>
          <p:cNvPr id="1093" name="Picture 1092">
            <a:extLst>
              <a:ext uri="{FF2B5EF4-FFF2-40B4-BE49-F238E27FC236}">
                <a16:creationId xmlns:a16="http://schemas.microsoft.com/office/drawing/2014/main" id="{BE1CF668-F0DA-4CE2-C04C-CDF7D8CBC069}"/>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10328736" y="8873048"/>
            <a:ext cx="3441230" cy="2610484"/>
          </a:xfrm>
          <a:prstGeom prst="rect">
            <a:avLst/>
          </a:prstGeom>
          <a:effectLst>
            <a:outerShdw blurRad="50800" dist="38100" dir="8100000" algn="tr" rotWithShape="0">
              <a:prstClr val="black">
                <a:alpha val="40000"/>
              </a:prstClr>
            </a:outerShdw>
          </a:effectLst>
        </p:spPr>
      </p:pic>
      <p:pic>
        <p:nvPicPr>
          <p:cNvPr id="4" name="Graphic 3" descr="Forest scene with solid fill">
            <a:extLst>
              <a:ext uri="{FF2B5EF4-FFF2-40B4-BE49-F238E27FC236}">
                <a16:creationId xmlns:a16="http://schemas.microsoft.com/office/drawing/2014/main" id="{F66C103E-C8E2-CDE1-A0E2-5A7635CDBF4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584288" y="11225616"/>
            <a:ext cx="693020" cy="693020"/>
          </a:xfrm>
          <a:prstGeom prst="rect">
            <a:avLst/>
          </a:prstGeom>
        </p:spPr>
      </p:pic>
      <p:pic>
        <p:nvPicPr>
          <p:cNvPr id="14" name="Graphic 13" descr="Walk with solid fill">
            <a:extLst>
              <a:ext uri="{FF2B5EF4-FFF2-40B4-BE49-F238E27FC236}">
                <a16:creationId xmlns:a16="http://schemas.microsoft.com/office/drawing/2014/main" id="{14118B58-0FE9-815A-DEA3-CFA0EBC08F9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753026" y="12743198"/>
            <a:ext cx="824569" cy="824569"/>
          </a:xfrm>
          <a:prstGeom prst="rect">
            <a:avLst/>
          </a:prstGeom>
        </p:spPr>
      </p:pic>
      <p:pic>
        <p:nvPicPr>
          <p:cNvPr id="17" name="Graphic 16" descr="Puppy with solid fill">
            <a:extLst>
              <a:ext uri="{FF2B5EF4-FFF2-40B4-BE49-F238E27FC236}">
                <a16:creationId xmlns:a16="http://schemas.microsoft.com/office/drawing/2014/main" id="{FF8A9BE4-384F-18A4-2235-74A68E192DA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3159236" y="12744149"/>
            <a:ext cx="914400" cy="914400"/>
          </a:xfrm>
          <a:prstGeom prst="rect">
            <a:avLst/>
          </a:prstGeom>
        </p:spPr>
      </p:pic>
      <p:pic>
        <p:nvPicPr>
          <p:cNvPr id="19" name="Graphic 18" descr="Dumbbell with solid fill">
            <a:extLst>
              <a:ext uri="{FF2B5EF4-FFF2-40B4-BE49-F238E27FC236}">
                <a16:creationId xmlns:a16="http://schemas.microsoft.com/office/drawing/2014/main" id="{71BF2BD4-0B16-F327-A7DB-8CC4575B3C1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5719075" y="11554831"/>
            <a:ext cx="825287" cy="825287"/>
          </a:xfrm>
          <a:prstGeom prst="rect">
            <a:avLst/>
          </a:prstGeom>
        </p:spPr>
      </p:pic>
    </p:spTree>
    <p:extLst>
      <p:ext uri="{BB962C8B-B14F-4D97-AF65-F5344CB8AC3E}">
        <p14:creationId xmlns:p14="http://schemas.microsoft.com/office/powerpoint/2010/main" val="72108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4716</TotalTime>
  <Words>406</Words>
  <Application>Microsoft Office PowerPoint</Application>
  <PresentationFormat>Custom</PresentationFormat>
  <Paragraphs>41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Lato</vt:lpstr>
      <vt:lpstr>Wingdings</vt:lpstr>
      <vt:lpstr>Office Theme</vt:lpstr>
      <vt:lpstr>Key finding: We found no evidence of tradeoffs in biodiversity and human utility, meaning large greenspaces can accommodate diverse values.</vt:lpstr>
    </vt:vector>
  </TitlesOfParts>
  <Company>UF Department of Orthopaedics and Rehabilitation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R. Allen</dc:creator>
  <cp:lastModifiedBy>Mason,Brittany Marie</cp:lastModifiedBy>
  <cp:revision>81</cp:revision>
  <dcterms:created xsi:type="dcterms:W3CDTF">2012-08-16T16:03:05Z</dcterms:created>
  <dcterms:modified xsi:type="dcterms:W3CDTF">2024-01-22T18:39:34Z</dcterms:modified>
</cp:coreProperties>
</file>